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  <p:sldMasterId id="2147483802" r:id="rId2"/>
  </p:sldMasterIdLst>
  <p:notesMasterIdLst>
    <p:notesMasterId r:id="rId12"/>
  </p:notesMasterIdLst>
  <p:sldIdLst>
    <p:sldId id="267" r:id="rId3"/>
    <p:sldId id="270" r:id="rId4"/>
    <p:sldId id="286" r:id="rId5"/>
    <p:sldId id="272" r:id="rId6"/>
    <p:sldId id="280" r:id="rId7"/>
    <p:sldId id="281" r:id="rId8"/>
    <p:sldId id="282" r:id="rId9"/>
    <p:sldId id="279" r:id="rId10"/>
    <p:sldId id="278" r:id="rId11"/>
  </p:sldIdLst>
  <p:sldSz cx="12192000" cy="6858000"/>
  <p:notesSz cx="12192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29F1653-3993-40A0-B39D-08E222A4A1B6}">
          <p14:sldIdLst>
            <p14:sldId id="267"/>
            <p14:sldId id="270"/>
            <p14:sldId id="286"/>
            <p14:sldId id="272"/>
            <p14:sldId id="280"/>
            <p14:sldId id="281"/>
            <p14:sldId id="282"/>
            <p14:sldId id="279"/>
            <p14:sldId id="278"/>
          </p14:sldIdLst>
        </p14:section>
        <p14:section name="Раздел без заголовка" id="{64CD7744-85EF-42AD-B1E5-41E0BE0D5C0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pos="6400" userDrawn="1">
          <p15:clr>
            <a:srgbClr val="A4A3A4"/>
          </p15:clr>
        </p15:guide>
        <p15:guide id="4" orient="horz" pos="1440" userDrawn="1">
          <p15:clr>
            <a:srgbClr val="A4A3A4"/>
          </p15:clr>
        </p15:guide>
        <p15:guide id="5" pos="3456" userDrawn="1">
          <p15:clr>
            <a:srgbClr val="A4A3A4"/>
          </p15:clr>
        </p15:guide>
        <p15:guide id="6" orient="horz" pos="4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513"/>
    <a:srgbClr val="1B1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/>
    <p:restoredTop sz="52517"/>
  </p:normalViewPr>
  <p:slideViewPr>
    <p:cSldViewPr>
      <p:cViewPr varScale="1">
        <p:scale>
          <a:sx n="64" d="100"/>
          <a:sy n="64" d="100"/>
        </p:scale>
        <p:origin x="3032" y="168"/>
      </p:cViewPr>
      <p:guideLst>
        <p:guide orient="horz" pos="624"/>
        <p:guide pos="288"/>
        <p:guide pos="6400"/>
        <p:guide orient="horz" pos="1440"/>
        <p:guide pos="3456"/>
        <p:guide orient="horz" pos="4136"/>
      </p:guideLst>
    </p:cSldViewPr>
  </p:slideViewPr>
  <p:notesTextViewPr>
    <p:cViewPr>
      <p:scale>
        <a:sx n="110" d="100"/>
        <a:sy n="110" d="100"/>
      </p:scale>
      <p:origin x="0" y="0"/>
    </p:cViewPr>
  </p:notesTextViewPr>
  <p:notesViewPr>
    <p:cSldViewPr>
      <p:cViewPr varScale="1">
        <p:scale>
          <a:sx n="154" d="100"/>
          <a:sy n="154" d="100"/>
        </p:scale>
        <p:origin x="240" y="2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D09E9A-F81B-4C84-9F9B-215AB0B22EB2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6BBD-2506-47FE-AC91-CD3FCDBFA4B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8536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name is William Kuskin, and I am professor and faculty director of Innovation in online learning at the University of Colorado Boulder.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day is just beginning here on the east coast of North America, but the first day of the 2020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eStars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conference is wrapping up.  So, good morning and good afternoon!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delighted our panelists can join us for this international experience.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am very delighted our viewing audience is here, and of course this is panel will also be available asynchronously.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29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It gives me great pleasure to introduce the panelists, each of whom I have worked with in a variety of contexts.</a:t>
            </a:r>
          </a:p>
          <a:p>
            <a:pPr lvl="1"/>
            <a:r>
              <a:rPr lang="en-US" dirty="0"/>
              <a:t>1. Each panelist, including myself, has prepared a short presentation. </a:t>
            </a:r>
          </a:p>
          <a:p>
            <a:pPr lvl="1"/>
            <a:r>
              <a:rPr lang="en-US" dirty="0"/>
              <a:t>2. I would to move through all four, and then have a discussion</a:t>
            </a:r>
          </a:p>
          <a:p>
            <a:pPr lvl="1"/>
            <a:r>
              <a:rPr lang="en-US" dirty="0"/>
              <a:t>3. I will introduce the panelists before their paper.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323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Font typeface="+mj-lt"/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95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piece I want to show is Hannah’s first cartoon</a:t>
            </a:r>
          </a:p>
          <a:p>
            <a:pPr marL="22860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 amazing piece</a:t>
            </a:r>
          </a:p>
          <a:p>
            <a:pPr marL="685800" lvl="1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speaks of the desire for control—over one’s life, over one’s work, over the trajectory of one’s intellectual growth</a:t>
            </a:r>
          </a:p>
          <a:p>
            <a:pPr marL="685800" lvl="1" indent="-228600">
              <a:buAutoNum type="arabicPeriod"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“Maybe”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shadows that there is a history here; it reminds us that although the figure is sophisticated, and though she is beautiful, strong, and hopeful, Hannah is a student grappling with the challenge of learning how to learn</a:t>
            </a:r>
          </a:p>
          <a:p>
            <a:pPr marL="685800" lvl="1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background is a rain of COVID-19 Viruses; indeed they crown her in this time of crisis</a:t>
            </a:r>
          </a:p>
          <a:p>
            <a:pPr marL="685800" lvl="1" indent="-228600">
              <a:buAutoNum type="arabicPeriod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if you look closely, the little bit of whiteout reminds us of the difficulty of human labor; it marks the difficulty of control in the cartoon itself.</a:t>
            </a:r>
          </a:p>
          <a:p>
            <a:pPr marL="228600" lvl="0" indent="-228600">
              <a:buAutoNum type="arabicPeriod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I read this as a little poem about the impossibility of control, and the beauty in imperfection.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89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dirty="0"/>
              <a:t>This is Liz’s second cartoon, and it cartoon reminds me that school is only one part of our students’ experience.</a:t>
            </a:r>
          </a:p>
          <a:p>
            <a:pPr marL="685800" lvl="1" indent="-228600">
              <a:buAutoNum type="arabicPeriod"/>
            </a:pPr>
            <a:r>
              <a:rPr lang="en-US" dirty="0"/>
              <a:t>It is about school</a:t>
            </a:r>
          </a:p>
          <a:p>
            <a:pPr marL="685800" lvl="1" indent="-228600">
              <a:buAutoNum type="arabicPeriod"/>
            </a:pPr>
            <a:r>
              <a:rPr lang="en-US" dirty="0"/>
              <a:t>It is about politics</a:t>
            </a:r>
          </a:p>
          <a:p>
            <a:pPr marL="685800" lvl="1" indent="-228600">
              <a:buAutoNum type="arabicPeriod"/>
            </a:pPr>
            <a:r>
              <a:rPr lang="en-US" dirty="0"/>
              <a:t>It is about being overwhelmed</a:t>
            </a:r>
          </a:p>
          <a:p>
            <a:pPr marL="685800" lvl="1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r>
              <a:rPr lang="en-US" dirty="0"/>
              <a:t>But it also asks a fundamental question: Who is she saying </a:t>
            </a:r>
            <a:r>
              <a:rPr lang="en-US" b="1" dirty="0"/>
              <a:t>NO More</a:t>
            </a:r>
            <a:r>
              <a:rPr lang="en-US" dirty="0"/>
              <a:t>! too?  </a:t>
            </a:r>
          </a:p>
          <a:p>
            <a:pPr marL="685800" lvl="1" indent="-228600">
              <a:buAutoNum type="arabicPeriod"/>
            </a:pPr>
            <a:r>
              <a:rPr lang="en-US" dirty="0"/>
              <a:t>Some faceless media?</a:t>
            </a:r>
          </a:p>
          <a:p>
            <a:pPr marL="685800" lvl="1" indent="-228600">
              <a:buAutoNum type="arabicPeriod"/>
            </a:pPr>
            <a:r>
              <a:rPr lang="en-US" dirty="0"/>
              <a:t>To one political leader?</a:t>
            </a:r>
          </a:p>
          <a:p>
            <a:pPr marL="685800" lvl="1" indent="-228600">
              <a:buAutoNum type="arabicPeriod"/>
            </a:pPr>
            <a:r>
              <a:rPr lang="en-US" dirty="0"/>
              <a:t>To herself</a:t>
            </a:r>
          </a:p>
          <a:p>
            <a:pPr marL="685800" lvl="1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r>
              <a:rPr lang="en-US" b="1" dirty="0"/>
              <a:t>This is a cartoon of brute despair, f frustration and resignation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1. The Cartoon reminds us that the crisis is multidirectional</a:t>
            </a:r>
          </a:p>
          <a:p>
            <a:pPr marL="457200" lvl="1" indent="0">
              <a:buNone/>
            </a:pPr>
            <a:r>
              <a:rPr lang="en-US" b="1" dirty="0"/>
              <a:t>2. Not only is the crisis multidimensional, it is ubiquitous</a:t>
            </a:r>
          </a:p>
          <a:p>
            <a:pPr marL="457200" lvl="1" indent="0">
              <a:buNone/>
            </a:pPr>
            <a:r>
              <a:rPr lang="en-US" b="1" dirty="0"/>
              <a:t>3. It reminds us, too, that we go to school to gain strength, to learn some sense of discipline, of critical thinking.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29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This is Grace’s second Cartoon, a response to the prompt to draw a political cartoon about dissent</a:t>
            </a:r>
          </a:p>
          <a:p>
            <a:pPr marL="685800" lvl="1" indent="-228600">
              <a:buAutoNum type="arabicPeriod"/>
            </a:pPr>
            <a:endParaRPr lang="en-US" dirty="0"/>
          </a:p>
          <a:p>
            <a:pPr marL="228600" lvl="0" indent="-228600">
              <a:buAutoNum type="arabicPeriod"/>
            </a:pPr>
            <a:r>
              <a:rPr lang="en-US" b="1" dirty="0"/>
              <a:t>I read this this Cartoon as poem on honest engagement as a complete experience</a:t>
            </a:r>
          </a:p>
          <a:p>
            <a:pPr marL="228600" lvl="0" indent="-228600">
              <a:buAutoNum type="arabicPeriod"/>
            </a:pPr>
            <a:endParaRPr lang="en-US" b="1" dirty="0"/>
          </a:p>
          <a:p>
            <a:pPr marL="228600" lvl="0" indent="-228600">
              <a:buAutoNum type="arabicPeriod"/>
            </a:pPr>
            <a:r>
              <a:rPr lang="en-US" b="1" dirty="0"/>
              <a:t>For my own purposes I might rephrase it; learning can be as simple as stopping to smell the roses.</a:t>
            </a:r>
          </a:p>
          <a:p>
            <a:pPr marL="685800" lvl="1" indent="-228600">
              <a:buAutoNum type="arabicPeriod"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899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36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1. I want to end with one final comic strip, by Jake entitled “History is Long.”</a:t>
            </a:r>
          </a:p>
          <a:p>
            <a:pPr marL="0" indent="0">
              <a:buFont typeface="+mj-lt"/>
              <a:buNone/>
            </a:pPr>
            <a:endParaRPr lang="en-US" sz="3600" b="1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Font typeface="+mj-lt"/>
              <a:buNone/>
            </a:pPr>
            <a:r>
              <a:rPr lang="en-US" sz="36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2. What is so smart about Jake’s cartoon  is his recognition that we are in a historical moment</a:t>
            </a:r>
          </a:p>
          <a:p>
            <a:pPr marL="0" indent="0">
              <a:buFont typeface="+mj-lt"/>
              <a:buNone/>
            </a:pPr>
            <a:endParaRPr lang="en-US" sz="3600" b="1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Font typeface="+mj-lt"/>
              <a:buNone/>
            </a:pPr>
            <a:r>
              <a:rPr lang="en-US" sz="36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3. A lot seems to hang in the balance</a:t>
            </a:r>
          </a:p>
          <a:p>
            <a:pPr marL="0" indent="0">
              <a:buFont typeface="+mj-lt"/>
              <a:buNone/>
            </a:pPr>
            <a:endParaRPr lang="en-US" sz="3600" b="1" i="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indent="0">
              <a:buFont typeface="+mj-lt"/>
              <a:buNone/>
            </a:pPr>
            <a:r>
              <a:rPr lang="en-US" sz="3600" b="1" i="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4. </a:t>
            </a:r>
            <a:r>
              <a:rPr lang="en-US" b="1" dirty="0"/>
              <a:t>Now clearly, Hannah, Liz, Grace, and Jake are smart and talented.</a:t>
            </a:r>
          </a:p>
          <a:p>
            <a:pPr marL="685800" lvl="1" indent="-228600">
              <a:buAutoNum type="arabicPeriod"/>
            </a:pPr>
            <a:r>
              <a:rPr lang="en-US" b="1" dirty="0"/>
              <a:t>They had never taken a comics course before, and they produced these works within the first month of the course.</a:t>
            </a:r>
          </a:p>
          <a:p>
            <a:pPr marL="685800" lvl="1" indent="-228600">
              <a:buAutoNum type="arabicPeriod"/>
            </a:pPr>
            <a:r>
              <a:rPr lang="en-US" b="1" dirty="0"/>
              <a:t>I did not teach them to think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1" dirty="0"/>
              <a:t>They challenged themselves to create content, and take within an educational forum.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2275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6BBD-2506-47FE-AC91-CD3FCDBFA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184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821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90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46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95FF7-61AF-40EB-A544-A19B2967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439" y="1981200"/>
            <a:ext cx="3611326" cy="54356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1A2FC9-6E8F-4FB0-8CF8-BBD32EF003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7E11C2-644E-418C-A601-5DCFF2C861C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75A757-FB68-4AFD-9CD5-E664D7F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581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374FF-7F73-4ACE-9DF4-61546EB19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1C7D7F-06E1-49BD-AD40-4207A8945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F2A8B0-7FE4-401F-8B05-36184EC78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2068D0-2352-4260-ABCE-8DB2FB48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BA737-465B-4EBE-B685-7D0EBA59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487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5EC2B0-71F2-413C-991A-2A05D1AA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9C7755-D558-4BED-ABE6-EA1D59B8C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AB05AC-6E90-4D3F-9538-64B5BC179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FA9844-93A1-4381-A5E3-278DB648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004B94-8423-426F-BA4C-54DE9324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5191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71243-684E-4400-B45D-0836131B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2F2E9-E909-475B-BFD1-780BDFA5F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BF22C-5220-423E-BD89-19E09681A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ED24B-04F7-4072-A6C2-BA7CC557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FCD6E4-B06A-44A2-A88D-91C80CF4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731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CA7E-2F31-4D8D-A938-FE225F6F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BD2C0-A70C-4B2D-BF69-479A88778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12AB31-16E8-4414-A2E2-4D3F595B7C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A45E1A-F007-4A93-A597-9143C11B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FCBEAF-A17F-4020-8AD2-F09EA27F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F7D1F9-B3E1-476B-AE3C-95A983201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073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0D3B9-5E65-449D-963B-672E8855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3F2550-91C8-4C1F-A915-B416CBBA9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641126-73E0-4E56-8783-B393B0018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B089D1-A73D-4496-85AC-5C92DEA55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98B99E-DD40-4115-8CEF-CA7873F23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BD4C4FD-D8A5-4F94-8228-C8CF7DE9F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B5DDE0-5B34-4FCD-8833-C383A0B7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4004AEC-3C9B-42D6-ACDC-82FD2EBB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450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B0477-A780-4C3A-8CD5-B1A6B25D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4CAB2B-E733-4A30-ADA4-32FD706D6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BDE9C41-26C4-4EF3-AFFA-42E084804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47A7FE3-C9FB-4BAA-9795-F6AF03765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279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8880C6-8C32-4EF8-9D9A-706769EBD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3AD593-CD85-4E79-B216-31AE8551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931ED9D-8A5A-4D2A-8AF0-5B715E81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801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7820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8F8D0-BA3F-4635-80C0-CC711998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2722F4-731F-4C96-9406-60FE06A2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E744AE-9847-4DCC-9045-19CC8358D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853EA4-24CD-4375-8EF3-01B547B3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F11E3D-FB37-4DAC-8475-91906EB5D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2C12944-FE6A-43BD-930C-3797CC96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842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67CBDE-96EF-4611-9284-96F68915B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AB199B-ED52-4969-9CE5-223821E3D1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402DEBC-F353-472A-9CB8-927DB11BB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F7383B-4350-459E-8092-1C607695C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13BFD0-D1D5-4A02-A863-CFE013C23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FB5BE2-731F-4773-AA68-72D9500A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021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0E8F3-9D0D-43DC-A13B-7F5C446C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EEE106-CB42-4562-B3B9-8D5D93CE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D32244-7FF5-485F-904C-0DB19BA8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8F03B-97E9-4C8A-82E0-67E2C3820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94EDA6-1433-4920-9E2D-75A41B1B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970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47A0442-1344-4C63-89E7-71AF7AF56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F560F1-8604-46AB-B826-44B5D26A7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FE972-1D88-457E-A00A-12EA20DB6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961608-0C31-4F6B-8744-49E8C72B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C4979-1E1C-4466-B36B-620ECCC2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30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0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01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03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961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3056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88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80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CD914B-1070-4BD6-9E87-5D818AA1B1E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0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E4880-57BA-492B-BF1F-ED941D952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DF0A3C-705A-4B1C-86F2-1D308B2A6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E8C5B7-8546-4109-BA6A-9A6419C42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44E3D-A01D-403C-ABBD-1B8DD5996EAD}" type="datetimeFigureOut">
              <a:rPr lang="ru-RU" smtClean="0"/>
              <a:t>02.12.2020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20B31-58B2-48CB-9D27-2FB5DD3795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F78A5B-9379-4769-B79F-EFAAE75D0C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C05E4-A64D-445D-A2DB-BDEC3601AC1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74BC07-415C-468E-A749-DA3197F1D16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66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08DF00A-8A2C-40AF-92A4-CEF88BDBB389}"/>
              </a:ext>
            </a:extLst>
          </p:cNvPr>
          <p:cNvCxnSpPr>
            <a:cxnSpLocks/>
          </p:cNvCxnSpPr>
          <p:nvPr/>
        </p:nvCxnSpPr>
        <p:spPr>
          <a:xfrm>
            <a:off x="381001" y="4694629"/>
            <a:ext cx="2242777" cy="0"/>
          </a:xfrm>
          <a:prstGeom prst="line">
            <a:avLst/>
          </a:prstGeom>
          <a:ln w="12700">
            <a:solidFill>
              <a:srgbClr val="F8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2CCB8FF0-62D8-CF45-827A-86DBBDEF50B2}"/>
              </a:ext>
            </a:extLst>
          </p:cNvPr>
          <p:cNvSpPr txBox="1"/>
          <p:nvPr/>
        </p:nvSpPr>
        <p:spPr>
          <a:xfrm>
            <a:off x="4343400" y="3962400"/>
            <a:ext cx="7696200" cy="22230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70000"/>
              </a:lnSpc>
            </a:pPr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Lessons from Quarantine</a:t>
            </a:r>
          </a:p>
          <a:p>
            <a:pPr marR="5080"/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Palatino" pitchFamily="2" charset="77"/>
              <a:ea typeface="Palatino" pitchFamily="2" charset="77"/>
              <a:cs typeface="Calibri"/>
            </a:endParaRPr>
          </a:p>
          <a:p>
            <a:pPr marR="5080"/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STUDENT WELLNESS, FACULTY RESILENCE, AND THE FUTURE OF HIGHER EDUCATION</a:t>
            </a:r>
          </a:p>
          <a:p>
            <a:pPr marR="5080">
              <a:lnSpc>
                <a:spcPct val="70000"/>
              </a:lnSpc>
            </a:pPr>
            <a:endParaRPr sz="6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AAE2D1F-5FC9-A44E-B075-AFE90184A7DB}"/>
              </a:ext>
            </a:extLst>
          </p:cNvPr>
          <p:cNvSpPr txBox="1"/>
          <p:nvPr/>
        </p:nvSpPr>
        <p:spPr>
          <a:xfrm>
            <a:off x="357353" y="4353356"/>
            <a:ext cx="2971800" cy="277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5080">
              <a:lnSpc>
                <a:spcPct val="80000"/>
              </a:lnSpc>
            </a:pPr>
            <a:r>
              <a:rPr lang="en-US" sz="2200" dirty="0">
                <a:solidFill>
                  <a:srgbClr val="F8B513"/>
                </a:solidFill>
                <a:latin typeface="Calibri"/>
                <a:cs typeface="Calibri"/>
              </a:rPr>
              <a:t>William Kuskin</a:t>
            </a:r>
            <a:endParaRPr lang="ru-RU" sz="22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A9C3B46-3EFB-1249-A58E-7F95B82DBA19}"/>
              </a:ext>
            </a:extLst>
          </p:cNvPr>
          <p:cNvSpPr txBox="1"/>
          <p:nvPr/>
        </p:nvSpPr>
        <p:spPr>
          <a:xfrm>
            <a:off x="381001" y="4763717"/>
            <a:ext cx="2971800" cy="189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5080">
              <a:lnSpc>
                <a:spcPct val="80000"/>
              </a:lnSpc>
            </a:pPr>
            <a:r>
              <a:rPr lang="en-US" sz="1500" dirty="0">
                <a:solidFill>
                  <a:srgbClr val="F8B513"/>
                </a:solidFill>
                <a:latin typeface="Calibri"/>
                <a:cs typeface="Calibri"/>
              </a:rPr>
              <a:t>University of Colorado Boulder</a:t>
            </a:r>
            <a:endParaRPr lang="ru-RU" sz="15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448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>
            <a:extLst>
              <a:ext uri="{FF2B5EF4-FFF2-40B4-BE49-F238E27FC236}">
                <a16:creationId xmlns:a16="http://schemas.microsoft.com/office/drawing/2014/main" id="{91B00692-DBD7-F94F-84E4-1C13A0C5A54E}"/>
              </a:ext>
            </a:extLst>
          </p:cNvPr>
          <p:cNvSpPr txBox="1"/>
          <p:nvPr/>
        </p:nvSpPr>
        <p:spPr>
          <a:xfrm>
            <a:off x="464457" y="691834"/>
            <a:ext cx="10210800" cy="1488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150000"/>
              </a:lnSpc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Lessons from Quarantine</a:t>
            </a:r>
          </a:p>
          <a:p>
            <a:pPr marR="5080">
              <a:lnSpc>
                <a:spcPct val="150000"/>
              </a:lnSpc>
            </a:pP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Palatino" pitchFamily="2" charset="77"/>
                <a:ea typeface="Palatino" pitchFamily="2" charset="77"/>
                <a:cs typeface="Calibri"/>
              </a:rPr>
              <a:t>STUDENT WELLNESS, FACULTY RESILENCE, AND THE FUTURE OF HIGHER EDUCATION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2EF1F7F9-0793-C54C-8395-F3509A035A15}"/>
              </a:ext>
            </a:extLst>
          </p:cNvPr>
          <p:cNvSpPr txBox="1">
            <a:spLocks/>
          </p:cNvSpPr>
          <p:nvPr/>
        </p:nvSpPr>
        <p:spPr>
          <a:xfrm>
            <a:off x="475946" y="2304543"/>
            <a:ext cx="1733854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01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Physically Distant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Socially Engaged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Karla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Karla" pitchFamily="2" charset="0"/>
                <a:cs typeface="Poppins" panose="02000000000000000000" pitchFamily="2" charset="0"/>
              </a:rPr>
              <a:t>William Kuskin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Professor and Faculty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University of Colorado Boulder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Poppins" panose="02000000000000000000" pitchFamily="2" charset="0"/>
            </a:endParaRPr>
          </a:p>
        </p:txBody>
      </p:sp>
      <p:sp>
        <p:nvSpPr>
          <p:cNvPr id="15" name="Текст 11">
            <a:extLst>
              <a:ext uri="{FF2B5EF4-FFF2-40B4-BE49-F238E27FC236}">
                <a16:creationId xmlns:a16="http://schemas.microsoft.com/office/drawing/2014/main" id="{7BD615BB-64ED-F44E-87E8-B75D15511845}"/>
              </a:ext>
            </a:extLst>
          </p:cNvPr>
          <p:cNvSpPr txBox="1">
            <a:spLocks/>
          </p:cNvSpPr>
          <p:nvPr/>
        </p:nvSpPr>
        <p:spPr>
          <a:xfrm>
            <a:off x="2376259" y="2304543"/>
            <a:ext cx="1733854" cy="2877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Learning to Work Successfully In Teams, Even in the Pandemic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Karla" pitchFamily="2" charset="0"/>
                <a:cs typeface="Poppins" panose="02000000000000000000" pitchFamily="2" charset="0"/>
              </a:rPr>
              <a:t>Gloria Flores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President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" panose="02000000000000000000" pitchFamily="2" charset="0"/>
              </a:rPr>
              <a:t>Pluralistic Networks</a:t>
            </a:r>
            <a:endParaRPr lang="da-DK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Karla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12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Poppins SemiBold" panose="02000000000000000000" pitchFamily="2" charset="0"/>
            </a:endParaRPr>
          </a:p>
        </p:txBody>
      </p:sp>
      <p:sp>
        <p:nvSpPr>
          <p:cNvPr id="16" name="Текст 11">
            <a:extLst>
              <a:ext uri="{FF2B5EF4-FFF2-40B4-BE49-F238E27FC236}">
                <a16:creationId xmlns:a16="http://schemas.microsoft.com/office/drawing/2014/main" id="{1C5DE132-69F8-BE49-A916-82C89FABFD22}"/>
              </a:ext>
            </a:extLst>
          </p:cNvPr>
          <p:cNvSpPr txBox="1">
            <a:spLocks/>
          </p:cNvSpPr>
          <p:nvPr/>
        </p:nvSpPr>
        <p:spPr>
          <a:xfrm>
            <a:off x="4384674" y="2304543"/>
            <a:ext cx="1819427" cy="252618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03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The Classroom is Dead!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Long Live the Classroom!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6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Karla" pitchFamily="2" charset="0"/>
                <a:cs typeface="Poppins" panose="02000000000000000000" pitchFamily="2" charset="0"/>
              </a:rPr>
              <a:t>Cory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  <a:ea typeface="Karla" pitchFamily="2" charset="0"/>
                <a:cs typeface="Poppins" panose="02000000000000000000" pitchFamily="2" charset="0"/>
              </a:rPr>
              <a:t>Pavicich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  <a:ea typeface="Karla" pitchFamily="2" charset="0"/>
              <a:cs typeface="Poppins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2000000000000000000" pitchFamily="2" charset="0"/>
              </a:rPr>
              <a:t>Academic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2000000000000000000" pitchFamily="2" charset="0"/>
              </a:rPr>
              <a:t>Noodle Partners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89D82721-6A3C-094B-AAF3-2E6E507ABA6C}"/>
              </a:ext>
            </a:extLst>
          </p:cNvPr>
          <p:cNvSpPr txBox="1">
            <a:spLocks/>
          </p:cNvSpPr>
          <p:nvPr/>
        </p:nvSpPr>
        <p:spPr>
          <a:xfrm>
            <a:off x="6333973" y="2304543"/>
            <a:ext cx="1900314" cy="42613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Student, Faculty, and Institutional Impacts of Pandemic Pedagogy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ea typeface="Karla" pitchFamily="2" charset="0"/>
                <a:cs typeface="Poppins" panose="02000000000000000000" pitchFamily="2" charset="0"/>
              </a:rPr>
              <a:t>Christopher Haynes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2000000000000000000" pitchFamily="2" charset="0"/>
              </a:rPr>
              <a:t>Director of Learning Experience Design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2000000000000000000" pitchFamily="2" charset="0"/>
              </a:rPr>
              <a:t>University of Colorado Boulder</a:t>
            </a:r>
          </a:p>
        </p:txBody>
      </p:sp>
      <p:sp>
        <p:nvSpPr>
          <p:cNvPr id="18" name="Текст 11">
            <a:extLst>
              <a:ext uri="{FF2B5EF4-FFF2-40B4-BE49-F238E27FC236}">
                <a16:creationId xmlns:a16="http://schemas.microsoft.com/office/drawing/2014/main" id="{61D8AA2F-5792-FE4F-BDAB-30285BCDB0C7}"/>
              </a:ext>
            </a:extLst>
          </p:cNvPr>
          <p:cNvSpPr txBox="1">
            <a:spLocks/>
          </p:cNvSpPr>
          <p:nvPr/>
        </p:nvSpPr>
        <p:spPr>
          <a:xfrm>
            <a:off x="8427961" y="2304543"/>
            <a:ext cx="2247296" cy="28770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600" dirty="0">
                <a:solidFill>
                  <a:srgbClr val="F8B513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05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The Challenges and Issues of Online Education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Rona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Bušljeta</a:t>
            </a:r>
            <a:r>
              <a:rPr 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Kardum</a:t>
            </a:r>
            <a:endParaRPr lang="en-US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2000000000000000000" pitchFamily="2" charset="0"/>
              </a:rPr>
              <a:t>Assistant Professor, Faculty of Croatian Studies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Poppins" panose="02000000000000000000" pitchFamily="2" charset="0"/>
              </a:rPr>
              <a:t>University  of Zagreb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b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40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08DF00A-8A2C-40AF-92A4-CEF88BDBB389}"/>
              </a:ext>
            </a:extLst>
          </p:cNvPr>
          <p:cNvCxnSpPr>
            <a:cxnSpLocks/>
          </p:cNvCxnSpPr>
          <p:nvPr/>
        </p:nvCxnSpPr>
        <p:spPr>
          <a:xfrm>
            <a:off x="381001" y="4694629"/>
            <a:ext cx="2242777" cy="0"/>
          </a:xfrm>
          <a:prstGeom prst="line">
            <a:avLst/>
          </a:prstGeom>
          <a:ln w="12700">
            <a:solidFill>
              <a:srgbClr val="F8B5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3">
            <a:extLst>
              <a:ext uri="{FF2B5EF4-FFF2-40B4-BE49-F238E27FC236}">
                <a16:creationId xmlns:a16="http://schemas.microsoft.com/office/drawing/2014/main" id="{2CCB8FF0-62D8-CF45-827A-86DBBDEF50B2}"/>
              </a:ext>
            </a:extLst>
          </p:cNvPr>
          <p:cNvSpPr txBox="1"/>
          <p:nvPr/>
        </p:nvSpPr>
        <p:spPr>
          <a:xfrm>
            <a:off x="4267200" y="3962400"/>
            <a:ext cx="7924800" cy="15844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>
              <a:lnSpc>
                <a:spcPct val="70000"/>
              </a:lnSpc>
            </a:pP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Physically Distant; Socially Engaged</a:t>
            </a:r>
          </a:p>
          <a:p>
            <a:pPr marR="5080">
              <a:lnSpc>
                <a:spcPct val="70000"/>
              </a:lnSpc>
            </a:pP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BAAE2D1F-5FC9-A44E-B075-AFE90184A7DB}"/>
              </a:ext>
            </a:extLst>
          </p:cNvPr>
          <p:cNvSpPr txBox="1"/>
          <p:nvPr/>
        </p:nvSpPr>
        <p:spPr>
          <a:xfrm>
            <a:off x="357353" y="4353356"/>
            <a:ext cx="2971800" cy="27764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5080">
              <a:lnSpc>
                <a:spcPct val="80000"/>
              </a:lnSpc>
            </a:pPr>
            <a:r>
              <a:rPr lang="en-US" sz="2200" dirty="0">
                <a:solidFill>
                  <a:srgbClr val="F8B513"/>
                </a:solidFill>
                <a:latin typeface="Calibri"/>
                <a:cs typeface="Calibri"/>
              </a:rPr>
              <a:t>William Kuskin</a:t>
            </a:r>
            <a:endParaRPr lang="ru-RU" sz="22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AA9C3B46-3EFB-1249-A58E-7F95B82DBA19}"/>
              </a:ext>
            </a:extLst>
          </p:cNvPr>
          <p:cNvSpPr txBox="1"/>
          <p:nvPr/>
        </p:nvSpPr>
        <p:spPr>
          <a:xfrm>
            <a:off x="381001" y="4763717"/>
            <a:ext cx="2971800" cy="1892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vert="horz"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R="5080">
              <a:lnSpc>
                <a:spcPct val="80000"/>
              </a:lnSpc>
            </a:pPr>
            <a:r>
              <a:rPr lang="en-US" sz="1500" dirty="0">
                <a:solidFill>
                  <a:srgbClr val="F8B513"/>
                </a:solidFill>
                <a:latin typeface="Calibri"/>
                <a:cs typeface="Calibri"/>
              </a:rPr>
              <a:t>University of Colorado Boulder</a:t>
            </a:r>
            <a:endParaRPr lang="ru-RU" sz="1500" dirty="0">
              <a:solidFill>
                <a:srgbClr val="F8B513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614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52B0D77-9B32-1042-85DA-20CDC7FEF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8E005E-FA66-B44F-9C0D-4DF9A3D8C855}"/>
              </a:ext>
            </a:extLst>
          </p:cNvPr>
          <p:cNvSpPr txBox="1"/>
          <p:nvPr/>
        </p:nvSpPr>
        <p:spPr>
          <a:xfrm>
            <a:off x="1592082" y="6179012"/>
            <a:ext cx="1899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Hannah</a:t>
            </a:r>
          </a:p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“Control”</a:t>
            </a:r>
          </a:p>
        </p:txBody>
      </p:sp>
    </p:spTree>
    <p:extLst>
      <p:ext uri="{BB962C8B-B14F-4D97-AF65-F5344CB8AC3E}">
        <p14:creationId xmlns:p14="http://schemas.microsoft.com/office/powerpoint/2010/main" val="102988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7C69CB-2335-3547-952E-663E09EDBA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85" t="8291" r="9528" b="39897"/>
          <a:stretch/>
        </p:blipFill>
        <p:spPr>
          <a:xfrm>
            <a:off x="2072640" y="0"/>
            <a:ext cx="804672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B7FE94-690C-734F-96CF-DC8228938CBB}"/>
              </a:ext>
            </a:extLst>
          </p:cNvPr>
          <p:cNvSpPr txBox="1"/>
          <p:nvPr/>
        </p:nvSpPr>
        <p:spPr>
          <a:xfrm>
            <a:off x="838200" y="6019800"/>
            <a:ext cx="144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Liz</a:t>
            </a:r>
          </a:p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“No Moore”</a:t>
            </a:r>
          </a:p>
        </p:txBody>
      </p:sp>
    </p:spTree>
    <p:extLst>
      <p:ext uri="{BB962C8B-B14F-4D97-AF65-F5344CB8AC3E}">
        <p14:creationId xmlns:p14="http://schemas.microsoft.com/office/powerpoint/2010/main" val="2972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F6CE26-B2D2-6440-BC86-F20DE01524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44" t="16666" r="4075" b="7778"/>
          <a:stretch/>
        </p:blipFill>
        <p:spPr>
          <a:xfrm>
            <a:off x="2743200" y="0"/>
            <a:ext cx="622767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058798-FF22-504E-8276-2D086FA22C6F}"/>
              </a:ext>
            </a:extLst>
          </p:cNvPr>
          <p:cNvSpPr txBox="1"/>
          <p:nvPr/>
        </p:nvSpPr>
        <p:spPr>
          <a:xfrm>
            <a:off x="478352" y="6096000"/>
            <a:ext cx="2098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Grace</a:t>
            </a:r>
          </a:p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“American Dissent”</a:t>
            </a:r>
          </a:p>
        </p:txBody>
      </p:sp>
    </p:spTree>
    <p:extLst>
      <p:ext uri="{BB962C8B-B14F-4D97-AF65-F5344CB8AC3E}">
        <p14:creationId xmlns:p14="http://schemas.microsoft.com/office/powerpoint/2010/main" val="178104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3BEEF-1F21-A742-8753-4081DF7F3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1800" y="156873"/>
            <a:ext cx="5410200" cy="6664341"/>
          </a:xfrm>
          <a:prstGeom prst="rect">
            <a:avLst/>
          </a:prstGeom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D85A0E89-7A2F-874B-B140-8EB99045DC05}"/>
              </a:ext>
            </a:extLst>
          </p:cNvPr>
          <p:cNvSpPr txBox="1"/>
          <p:nvPr/>
        </p:nvSpPr>
        <p:spPr>
          <a:xfrm>
            <a:off x="1388888" y="6182766"/>
            <a:ext cx="1939871" cy="64633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Jake</a:t>
            </a:r>
          </a:p>
          <a:p>
            <a:pPr algn="r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“History is Long”</a:t>
            </a:r>
          </a:p>
        </p:txBody>
      </p:sp>
    </p:spTree>
    <p:extLst>
      <p:ext uri="{BB962C8B-B14F-4D97-AF65-F5344CB8AC3E}">
        <p14:creationId xmlns:p14="http://schemas.microsoft.com/office/powerpoint/2010/main" val="3466143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475C7135-0D40-4E87-965D-823676172696}"/>
              </a:ext>
            </a:extLst>
          </p:cNvPr>
          <p:cNvSpPr txBox="1"/>
          <p:nvPr/>
        </p:nvSpPr>
        <p:spPr>
          <a:xfrm>
            <a:off x="246367" y="1005558"/>
            <a:ext cx="10210800" cy="6277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Conclusions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CADFC4-AE7A-47F8-8168-598C73143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609468"/>
            <a:ext cx="723900" cy="785665"/>
          </a:xfrm>
          <a:prstGeom prst="rect">
            <a:avLst/>
          </a:prstGeom>
        </p:spPr>
      </p:pic>
      <p:sp>
        <p:nvSpPr>
          <p:cNvPr id="28" name="Подзаголовок 2">
            <a:extLst>
              <a:ext uri="{FF2B5EF4-FFF2-40B4-BE49-F238E27FC236}">
                <a16:creationId xmlns:a16="http://schemas.microsoft.com/office/drawing/2014/main" id="{8B3F1776-2644-408C-8A9A-97DFB0DE5D46}"/>
              </a:ext>
            </a:extLst>
          </p:cNvPr>
          <p:cNvSpPr txBox="1">
            <a:spLocks/>
          </p:cNvSpPr>
          <p:nvPr/>
        </p:nvSpPr>
        <p:spPr>
          <a:xfrm>
            <a:off x="246367" y="1881128"/>
            <a:ext cx="2649233" cy="41686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The Temptations of Control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Given the radical instability created by the pandemic, we are tempted to provide better education by teaching more: by replicating a successful campus or online course in the remote setting. </a:t>
            </a:r>
          </a:p>
        </p:txBody>
      </p:sp>
      <p:sp>
        <p:nvSpPr>
          <p:cNvPr id="15" name="Подзаголовок 2">
            <a:extLst>
              <a:ext uri="{FF2B5EF4-FFF2-40B4-BE49-F238E27FC236}">
                <a16:creationId xmlns:a16="http://schemas.microsoft.com/office/drawing/2014/main" id="{0794BFC9-2C35-449C-8723-5430A1AA9F46}"/>
              </a:ext>
            </a:extLst>
          </p:cNvPr>
          <p:cNvSpPr txBox="1">
            <a:spLocks/>
          </p:cNvSpPr>
          <p:nvPr/>
        </p:nvSpPr>
        <p:spPr>
          <a:xfrm>
            <a:off x="3675365" y="1881127"/>
            <a:ext cx="2877835" cy="45623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A Threefold Challenge for Students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pandemic has created a threefold challenge for our students: it has intensified their screen time; undercut their social support network; and, like all of us, barraged them with negative information.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Our students are not simply challenged to adjust to a new learning environment; they are facing a multidirectional crisis.</a:t>
            </a: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5300D51C-3CD9-4156-92E2-8CB342CEB114}"/>
              </a:ext>
            </a:extLst>
          </p:cNvPr>
          <p:cNvSpPr txBox="1">
            <a:spLocks/>
          </p:cNvSpPr>
          <p:nvPr/>
        </p:nvSpPr>
        <p:spPr>
          <a:xfrm>
            <a:off x="7391400" y="1881127"/>
            <a:ext cx="3200400" cy="41686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ea typeface="Karla" pitchFamily="2" charset="0"/>
                <a:cs typeface="Poppins SemiBold" panose="02000000000000000000" pitchFamily="2" charset="0"/>
              </a:rPr>
              <a:t>Engagement Produces Content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I suggest a positive feedback loop: by making space for engagement as fundamental to learning we can engage our students to create content.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Karla" pitchFamily="2" charset="0"/>
                <a:cs typeface="Poppins SemiBold" panose="02000000000000000000" pitchFamily="2" charset="0"/>
              </a:rPr>
              <a:t>The benefits of such a feedback loop are that the students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challenge themselves to be resilient and thoughtful, while covering the core concepts of the class, in a time of crisis.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Karla" pitchFamily="2" charset="0"/>
              <a:cs typeface="Poppins SemiBold" panose="02000000000000000000" pitchFamily="2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:a16="http://schemas.microsoft.com/office/drawing/2014/main" id="{E9259FB6-0FAB-4006-B448-0985F88C5942}"/>
              </a:ext>
            </a:extLst>
          </p:cNvPr>
          <p:cNvSpPr txBox="1">
            <a:spLocks/>
          </p:cNvSpPr>
          <p:nvPr/>
        </p:nvSpPr>
        <p:spPr>
          <a:xfrm>
            <a:off x="464457" y="6443436"/>
            <a:ext cx="9695544" cy="122464"/>
          </a:xfrm>
          <a:prstGeom prst="rect">
            <a:avLst/>
          </a:prstGeom>
        </p:spPr>
        <p:txBody>
          <a:bodyPr vert="horz" lIns="0" tIns="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* Сноски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/ </a:t>
            </a:r>
            <a:r>
              <a:rPr lang="ru-RU" sz="1000" dirty="0">
                <a:solidFill>
                  <a:schemeClr val="bg1">
                    <a:lumMod val="65000"/>
                  </a:schemeClr>
                </a:solidFill>
                <a:latin typeface="Poppins" panose="02000000000000000000" pitchFamily="2" charset="0"/>
                <a:cs typeface="Poppins" panose="02000000000000000000" pitchFamily="2" charset="0"/>
              </a:rPr>
              <a:t>ссылки и т.п.</a:t>
            </a:r>
            <a:endParaRPr lang="en-US" sz="1000" dirty="0">
              <a:solidFill>
                <a:schemeClr val="bg1">
                  <a:lumMod val="65000"/>
                </a:schemeClr>
              </a:solidFill>
              <a:latin typeface="Poppins" panose="02000000000000000000" pitchFamily="2" charset="0"/>
              <a:cs typeface="Poppins" panose="02000000000000000000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68D1E5A-F284-4F2F-B1A5-342753B8C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2643335"/>
            <a:ext cx="723900" cy="78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A14602D-6086-4A9E-BC07-3CDEA72F2B3E}"/>
              </a:ext>
            </a:extLst>
          </p:cNvPr>
          <p:cNvSpPr txBox="1"/>
          <p:nvPr/>
        </p:nvSpPr>
        <p:spPr>
          <a:xfrm>
            <a:off x="457200" y="3115132"/>
            <a:ext cx="11430000" cy="527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ru-RU"/>
            </a:defPPr>
            <a:lvl1pPr>
              <a:lnSpc>
                <a:spcPct val="100000"/>
              </a:lnSpc>
              <a:defRPr sz="4000" b="1" spc="204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ct val="85000"/>
              </a:lnSpc>
            </a:pPr>
            <a:r>
              <a:rPr lang="en-US" b="0" dirty="0">
                <a:solidFill>
                  <a:srgbClr val="F8B513"/>
                </a:solidFill>
              </a:rPr>
              <a:t>Thank you!</a:t>
            </a:r>
            <a:endParaRPr b="0" dirty="0">
              <a:solidFill>
                <a:srgbClr val="F8B5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8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590</TotalTime>
  <Words>947</Words>
  <Application>Microsoft Macintosh PowerPoint</Application>
  <PresentationFormat>Widescreen</PresentationFormat>
  <Paragraphs>115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Helvetica Neue Light</vt:lpstr>
      <vt:lpstr>Palatino</vt:lpstr>
      <vt:lpstr>Poppins</vt:lpstr>
      <vt:lpstr>Office Theme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estars_presentation_layout</dc:title>
  <dc:creator>Maria</dc:creator>
  <cp:lastModifiedBy>William Kuskin</cp:lastModifiedBy>
  <cp:revision>114</cp:revision>
  <dcterms:created xsi:type="dcterms:W3CDTF">2018-10-15T10:26:57Z</dcterms:created>
  <dcterms:modified xsi:type="dcterms:W3CDTF">2020-12-02T15:19:02Z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2018-10-15T00:00:00Z</vt:filetime>
  </property>
  <property fmtid="{D5CDD505-2E9C-101B-9397-08002B2CF9AE}" pid="3" name="Creator">
    <vt:lpwstr>Adobe Illustrator CC 2015 (Macintosh)</vt:lpwstr>
  </property>
  <property fmtid="{D5CDD505-2E9C-101B-9397-08002B2CF9AE}" pid="4" name="LastSaved">
    <vt:filetime>2018-10-15T00:00:00Z</vt:filetime>
  </property>
</Properties>
</file>