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12192000" cy="6858000"/>
  <p:embeddedFontLst>
    <p:embeddedFont>
      <p:font typeface="Poppi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24">
          <p15:clr>
            <a:srgbClr val="A4A3A4"/>
          </p15:clr>
        </p15:guide>
        <p15:guide id="2" pos="288">
          <p15:clr>
            <a:srgbClr val="A4A3A4"/>
          </p15:clr>
        </p15:guide>
        <p15:guide id="3" pos="640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pos="3456">
          <p15:clr>
            <a:srgbClr val="A4A3A4"/>
          </p15:clr>
        </p15:guide>
        <p15:guide id="6" orient="horz" pos="413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dKaPd7B75ha5nmHwGdG+jZbd6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046442-EC52-40FA-8CDE-E71287DEF6A8}">
  <a:tblStyle styleId="{DA046442-EC52-40FA-8CDE-E71287DEF6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24" orient="horz"/>
        <p:guide pos="288"/>
        <p:guide pos="6400"/>
        <p:guide pos="1440" orient="horz"/>
        <p:guide pos="3456"/>
        <p:guide pos="41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Poppins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Poppins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Poppi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d9850982b_0_20:notes"/>
          <p:cNvSpPr txBox="1"/>
          <p:nvPr>
            <p:ph idx="1" type="body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ad9850982b_0_20:notes"/>
          <p:cNvSpPr/>
          <p:nvPr>
            <p:ph idx="2" type="sldImg"/>
          </p:nvPr>
        </p:nvSpPr>
        <p:spPr>
          <a:xfrm>
            <a:off x="4038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d8f932f4e_0_14:notes"/>
          <p:cNvSpPr/>
          <p:nvPr>
            <p:ph idx="2" type="sldImg"/>
          </p:nvPr>
        </p:nvSpPr>
        <p:spPr>
          <a:xfrm>
            <a:off x="4038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ad8f932f4e_0_14:notes"/>
          <p:cNvSpPr txBox="1"/>
          <p:nvPr>
            <p:ph idx="1" type="body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ad8f932f4e_0_14:notes"/>
          <p:cNvSpPr txBox="1"/>
          <p:nvPr>
            <p:ph idx="12" type="sldNum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d8f932f4e_0_111:notes"/>
          <p:cNvSpPr txBox="1"/>
          <p:nvPr>
            <p:ph idx="1" type="body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ad8f932f4e_0_111:notes"/>
          <p:cNvSpPr/>
          <p:nvPr>
            <p:ph idx="2" type="sldImg"/>
          </p:nvPr>
        </p:nvSpPr>
        <p:spPr>
          <a:xfrm>
            <a:off x="4038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/>
          <p:nvPr>
            <p:ph type="title"/>
          </p:nvPr>
        </p:nvSpPr>
        <p:spPr>
          <a:xfrm>
            <a:off x="4403439" y="1981200"/>
            <a:ext cx="3611326" cy="543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showMasterSp="0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6" name="Google Shape;10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3" name="Google Shape;143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1" name="Google Shape;1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/>
          <p:nvPr/>
        </p:nvSpPr>
        <p:spPr>
          <a:xfrm>
            <a:off x="1981200" y="3048000"/>
            <a:ext cx="642578" cy="685800"/>
          </a:xfrm>
          <a:prstGeom prst="rect">
            <a:avLst/>
          </a:prstGeom>
          <a:solidFill>
            <a:srgbClr val="F8B5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381000" y="4008825"/>
            <a:ext cx="35583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Михаил         </a:t>
            </a:r>
            <a:r>
              <a:rPr lang="en-US" sz="22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Диана </a:t>
            </a:r>
            <a:endParaRPr/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ЩЕВЛЯГИН, КОРОЛЕВА</a:t>
            </a:r>
            <a:endParaRPr/>
          </a:p>
        </p:txBody>
      </p:sp>
      <p:sp>
        <p:nvSpPr>
          <p:cNvPr id="173" name="Google Shape;173;p1"/>
          <p:cNvSpPr txBox="1"/>
          <p:nvPr/>
        </p:nvSpPr>
        <p:spPr>
          <a:xfrm>
            <a:off x="6400800" y="3962400"/>
            <a:ext cx="5213985" cy="1512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8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Персонализация обучения                                  через цифровые технологии</a:t>
            </a:r>
            <a:endParaRPr b="0" i="0" sz="52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381001" y="4827350"/>
            <a:ext cx="2971800" cy="189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НИУ “Высшая школа экономики”</a:t>
            </a:r>
            <a:endParaRPr sz="15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1"/>
          <p:cNvCxnSpPr/>
          <p:nvPr/>
        </p:nvCxnSpPr>
        <p:spPr>
          <a:xfrm>
            <a:off x="381001" y="4694629"/>
            <a:ext cx="2242777" cy="0"/>
          </a:xfrm>
          <a:prstGeom prst="straightConnector1">
            <a:avLst/>
          </a:prstGeom>
          <a:noFill/>
          <a:ln cap="flat" cmpd="sng" w="12700">
            <a:solidFill>
              <a:srgbClr val="F8B51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 b="0" l="0" r="0" t="11473"/>
          <a:stretch/>
        </p:blipFill>
        <p:spPr>
          <a:xfrm>
            <a:off x="2853937" y="731887"/>
            <a:ext cx="2971800" cy="355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659" y="184107"/>
            <a:ext cx="2797648" cy="3379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471900" y="676738"/>
            <a:ext cx="102108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Персонализация обучения и цифровые технологии</a:t>
            </a:r>
            <a:endParaRPr/>
          </a:p>
        </p:txBody>
      </p:sp>
      <p:sp>
        <p:nvSpPr>
          <p:cNvPr id="184" name="Google Shape;184;p11"/>
          <p:cNvSpPr txBox="1"/>
          <p:nvPr/>
        </p:nvSpPr>
        <p:spPr>
          <a:xfrm>
            <a:off x="5486400" y="1937100"/>
            <a:ext cx="46737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Цифровые технологии в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образовании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—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возможность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сбора и анализа данных об обучающихся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проектирования образовательного опыта, учитывая потребности и интересы каждого;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создания гибкой (цифровой)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образовательной среды;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разработки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и использования цифровых учебных материалов</a:t>
            </a:r>
            <a:r>
              <a:rPr baseline="30000"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[1]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AutoNum type="arabicParenR"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кооперации и 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сотрудничества</a:t>
            </a: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на разных уровнях.</a:t>
            </a:r>
            <a:r>
              <a:rPr baseline="30000"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[2</a:t>
            </a:r>
            <a:r>
              <a:rPr baseline="30000"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471899" y="2273998"/>
            <a:ext cx="4043950" cy="3364802"/>
          </a:xfrm>
          <a:custGeom>
            <a:rect b="b" l="l" r="r" t="t"/>
            <a:pathLst>
              <a:path extrusionOk="0" h="3644900" w="3542029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noFill/>
          <a:ln cap="flat" cmpd="sng" w="38100">
            <a:solidFill>
              <a:srgbClr val="F8B5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644675" y="2773350"/>
            <a:ext cx="3698400" cy="23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Несмотря на то, что </a:t>
            </a:r>
            <a:r>
              <a:rPr i="1" lang="en-US" sz="1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персонализация</a:t>
            </a:r>
            <a:r>
              <a:rPr i="1" lang="en-US" sz="19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не является новой концепцией, реализация данной системы обучения становится возможной благодаря внедрению цифровых технологий. </a:t>
            </a:r>
            <a:endParaRPr i="1" sz="1600"/>
          </a:p>
        </p:txBody>
      </p:sp>
      <p:sp>
        <p:nvSpPr>
          <p:cNvPr id="187" name="Google Shape;187;p11"/>
          <p:cNvSpPr txBox="1"/>
          <p:nvPr/>
        </p:nvSpPr>
        <p:spPr>
          <a:xfrm>
            <a:off x="464450" y="6443397"/>
            <a:ext cx="9695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[1]</a:t>
            </a: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SRI International (2018). “Using Technology to Personalize Learning in K–12 Schools”. SRI International, Menlo Park, CA.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[2]</a:t>
            </a: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Izmestiev, D. (2012). Personalized Learning: A New ICT-Enabled Education Approach. UNESCO IITE Policy Brief, March 2012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Персонализация, цифра и трансформация в образовании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457200" y="3012800"/>
            <a:ext cx="24384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Персонализированное обучение  </a:t>
            </a:r>
            <a:endParaRPr b="1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Выстраивание образовательного маршрута с учетом интересов, способностей и потребностей каждого обучающегося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4152901" y="3012811"/>
            <a:ext cx="24384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Цифровые </a:t>
            </a:r>
            <a:endParaRPr b="1" sz="17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технологии</a:t>
            </a:r>
            <a:endParaRPr b="1" sz="17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Технологии необходимы персонализированному обучению для достижения желаемых результатов</a:t>
            </a:r>
            <a:r>
              <a:rPr baseline="30000"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[3]</a:t>
            </a:r>
            <a:endParaRPr sz="1200"/>
          </a:p>
        </p:txBody>
      </p:sp>
      <p:sp>
        <p:nvSpPr>
          <p:cNvPr id="196" name="Google Shape;196;p10"/>
          <p:cNvSpPr txBox="1"/>
          <p:nvPr/>
        </p:nvSpPr>
        <p:spPr>
          <a:xfrm>
            <a:off x="7848600" y="3012811"/>
            <a:ext cx="2438400" cy="1402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Цифровая трансформация </a:t>
            </a:r>
            <a:endParaRPr b="1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“Сегодня цифровая трансформация в образовании — это </a:t>
            </a:r>
            <a:r>
              <a:rPr b="1"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движение к персонализации обучения</a:t>
            </a: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в непрерывно совершенствующейся (обучающейся) образовательной организации”</a:t>
            </a:r>
            <a:r>
              <a:rPr baseline="30000"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[4]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524407" y="6179886"/>
            <a:ext cx="9695400" cy="1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[3]</a:t>
            </a:r>
            <a:r>
              <a:rPr lang="en-US" sz="100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Abbott, J., Basham, J., Nordmark, S., Schneiderman, M., Umpstead, B., Walter, K., &amp; Wolf, M. (2014). Technology-enabled personalized learning: Findings &amp; recommendations to accelerate implementation.</a:t>
            </a:r>
            <a:endParaRPr sz="1000">
              <a:solidFill>
                <a:srgbClr val="7F7F7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[4]</a:t>
            </a:r>
            <a:r>
              <a:rPr lang="en-US" sz="100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Уваров. A.Ю. (2020) </a:t>
            </a:r>
            <a:r>
              <a:rPr lang="en-US" sz="100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Цифровая трансформация и сценарии развития общего образования. Национальный исследовательский университет «Высшая школа экономики», Институт образования. — М.: НИУ ВШЭ.</a:t>
            </a:r>
            <a:endParaRPr baseline="30000"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2895600" y="3041200"/>
            <a:ext cx="966600" cy="1045200"/>
          </a:xfrm>
          <a:prstGeom prst="mathPlus">
            <a:avLst>
              <a:gd fmla="val 23520" name="adj1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6591300" y="3149488"/>
            <a:ext cx="966600" cy="8286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"/>
          <p:cNvSpPr txBox="1"/>
          <p:nvPr/>
        </p:nvSpPr>
        <p:spPr>
          <a:xfrm>
            <a:off x="381000" y="765500"/>
            <a:ext cx="102108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Уровни использования цифровых технологий в обучении </a:t>
            </a:r>
            <a:endParaRPr/>
          </a:p>
        </p:txBody>
      </p:sp>
      <p:sp>
        <p:nvSpPr>
          <p:cNvPr id="205" name="Google Shape;205;p2"/>
          <p:cNvSpPr txBox="1"/>
          <p:nvPr/>
        </p:nvSpPr>
        <p:spPr>
          <a:xfrm>
            <a:off x="4290325" y="2203100"/>
            <a:ext cx="1415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Замещение </a:t>
            </a:r>
            <a:endParaRPr b="0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"/>
          <p:cNvSpPr txBox="1"/>
          <p:nvPr/>
        </p:nvSpPr>
        <p:spPr>
          <a:xfrm>
            <a:off x="4290325" y="2680800"/>
            <a:ext cx="12786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Замена технологиями традиционных инструментов, без изменений подходов к преподаванию 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5729784" y="2203164"/>
            <a:ext cx="14154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(2)Улучшение</a:t>
            </a:r>
            <a:endParaRPr b="0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7093462" y="2203177"/>
            <a:ext cx="1414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(3)Изменение </a:t>
            </a:r>
            <a:endParaRPr b="0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 txBox="1"/>
          <p:nvPr/>
        </p:nvSpPr>
        <p:spPr>
          <a:xfrm>
            <a:off x="464457" y="6443436"/>
            <a:ext cx="9695544" cy="122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[5]</a:t>
            </a:r>
            <a:r>
              <a:rPr lang="en-US" sz="100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Puentedura, R. R. (2006). Transformation, Technology, and Education. Retrieved from http://hippasus.com/resources/tte/puentedura_tte.pdf </a:t>
            </a:r>
            <a:endParaRPr baseline="30000"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t/>
            </a:r>
            <a:endParaRPr baseline="30000" sz="12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5729776" y="2680788"/>
            <a:ext cx="12786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Замена технологиями традиционных инструментов, но с функциональными изменениями, используются расширенные функции технологических инструментов 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7161550" y="2680800"/>
            <a:ext cx="14154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279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Изменение традиционных форматов обучения и его элементов, предполагающее изменение подходов к преподаванию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 txBox="1"/>
          <p:nvPr/>
        </p:nvSpPr>
        <p:spPr>
          <a:xfrm>
            <a:off x="8593301" y="2680800"/>
            <a:ext cx="12786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Разработка и применение новых форматов обучения, которые не были возможны до появления технологий </a:t>
            </a:r>
            <a:endParaRPr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"/>
          <p:cNvSpPr txBox="1"/>
          <p:nvPr/>
        </p:nvSpPr>
        <p:spPr>
          <a:xfrm>
            <a:off x="8593300" y="2203150"/>
            <a:ext cx="1857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(4)Преобразование</a:t>
            </a:r>
            <a:endParaRPr b="0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381050" y="5029950"/>
            <a:ext cx="26745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Замещение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381050" y="4258875"/>
            <a:ext cx="26745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Улучшение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381050" y="3487800"/>
            <a:ext cx="26745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Изменение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381000" y="2716725"/>
            <a:ext cx="26745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Преобразование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 txBox="1"/>
          <p:nvPr/>
        </p:nvSpPr>
        <p:spPr>
          <a:xfrm>
            <a:off x="3254373" y="4258875"/>
            <a:ext cx="10353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Уровни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рутинного использования технологий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2"/>
          <p:cNvCxnSpPr/>
          <p:nvPr/>
        </p:nvCxnSpPr>
        <p:spPr>
          <a:xfrm flipH="1" rot="-5400000">
            <a:off x="2729975" y="4924575"/>
            <a:ext cx="10494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20" name="Google Shape;220;p2"/>
          <p:cNvCxnSpPr/>
          <p:nvPr/>
        </p:nvCxnSpPr>
        <p:spPr>
          <a:xfrm flipH="1" rot="-5400000">
            <a:off x="2729975" y="3428700"/>
            <a:ext cx="10494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21" name="Google Shape;221;p2"/>
          <p:cNvSpPr txBox="1"/>
          <p:nvPr/>
        </p:nvSpPr>
        <p:spPr>
          <a:xfrm>
            <a:off x="3254375" y="2716725"/>
            <a:ext cx="10353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Уровни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инновационного использования технологий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"/>
          <p:cNvSpPr txBox="1"/>
          <p:nvPr/>
        </p:nvSpPr>
        <p:spPr>
          <a:xfrm>
            <a:off x="616950" y="2121450"/>
            <a:ext cx="22026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Модель SAMR</a:t>
            </a:r>
            <a:r>
              <a:rPr baseline="30000" lang="en-US" sz="1200">
                <a:latin typeface="Calibri"/>
                <a:ea typeface="Calibri"/>
                <a:cs typeface="Calibri"/>
                <a:sym typeface="Calibri"/>
              </a:rPr>
              <a:t>[5]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d9850982b_0_20"/>
          <p:cNvSpPr txBox="1"/>
          <p:nvPr/>
        </p:nvSpPr>
        <p:spPr>
          <a:xfrm>
            <a:off x="381000" y="765500"/>
            <a:ext cx="102108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Подходы к </a:t>
            </a: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обучению </a:t>
            </a:r>
            <a:endParaRPr/>
          </a:p>
        </p:txBody>
      </p:sp>
      <p:sp>
        <p:nvSpPr>
          <p:cNvPr id="228" name="Google Shape;228;gad9850982b_0_20"/>
          <p:cNvSpPr txBox="1"/>
          <p:nvPr/>
        </p:nvSpPr>
        <p:spPr>
          <a:xfrm>
            <a:off x="381000" y="1864000"/>
            <a:ext cx="2047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Традиционализм</a:t>
            </a:r>
            <a:endParaRPr b="1" sz="2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(Teacher-centred approach) </a:t>
            </a:r>
            <a:endParaRPr b="0" i="0" sz="2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ad9850982b_0_20"/>
          <p:cNvSpPr txBox="1"/>
          <p:nvPr/>
        </p:nvSpPr>
        <p:spPr>
          <a:xfrm>
            <a:off x="464450" y="2966550"/>
            <a:ext cx="3029400" cy="29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Прямая передача знаний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Освоить учебную программу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«Чистый лист», наполняемый информацией, которую дает учитель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Фронтальная, индивидуальная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Суммативная оценка знаний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(assessment of learning)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ad9850982b_0_20"/>
          <p:cNvSpPr txBox="1"/>
          <p:nvPr/>
        </p:nvSpPr>
        <p:spPr>
          <a:xfrm>
            <a:off x="464450" y="6204894"/>
            <a:ext cx="9695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[6]</a:t>
            </a:r>
            <a:r>
              <a:rPr lang="en-US" sz="100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OECD (2009) Creating Effective Teaching and Learning Environments: First Results from TALIS. Paris: OECD </a:t>
            </a:r>
            <a:endParaRPr sz="1000">
              <a:solidFill>
                <a:srgbClr val="7F7F7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[7]</a:t>
            </a:r>
            <a:r>
              <a:rPr lang="en-US" sz="100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Карданова, Е. Ю., Пономарева, А. А., Осин, Е. Н., &amp; Сафуанов, И. С. (2014). Сравнительное исследование убеждений и практик учителей математики основной школы в России, Эстонии и Латвии. Вопросы образования, (2), 44-81. </a:t>
            </a:r>
            <a:endParaRPr sz="1000">
              <a:solidFill>
                <a:srgbClr val="7F7F7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t/>
            </a:r>
            <a:endParaRPr baseline="30000" sz="1000">
              <a:solidFill>
                <a:srgbClr val="7F7F7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ad9850982b_0_20"/>
          <p:cNvSpPr txBox="1"/>
          <p:nvPr/>
        </p:nvSpPr>
        <p:spPr>
          <a:xfrm>
            <a:off x="7130450" y="2844288"/>
            <a:ext cx="3234900" cy="3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Построение знаний самим обучающимся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Следовать запросу обучающегося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Мыслитель с собственной картиной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мира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Групповая, парная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Оценка как элемент обучения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(assessment as learning)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ad9850982b_0_20"/>
          <p:cNvSpPr txBox="1"/>
          <p:nvPr/>
        </p:nvSpPr>
        <p:spPr>
          <a:xfrm>
            <a:off x="8508250" y="1864000"/>
            <a:ext cx="1857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Конструктивизм </a:t>
            </a:r>
            <a:endParaRPr b="1" sz="2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(Student-centred approach)</a:t>
            </a:r>
            <a:endParaRPr b="1" sz="20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ad9850982b_0_20"/>
          <p:cNvSpPr/>
          <p:nvPr/>
        </p:nvSpPr>
        <p:spPr>
          <a:xfrm>
            <a:off x="2454650" y="1940400"/>
            <a:ext cx="5715000" cy="6912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ad9850982b_0_20"/>
          <p:cNvSpPr txBox="1"/>
          <p:nvPr/>
        </p:nvSpPr>
        <p:spPr>
          <a:xfrm>
            <a:off x="3694700" y="2844300"/>
            <a:ext cx="3234900" cy="3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Ориентир</a:t>
            </a:r>
            <a:r>
              <a:rPr baseline="30000"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[6]</a:t>
            </a:r>
            <a:endParaRPr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Цель 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Ученик</a:t>
            </a:r>
            <a:r>
              <a:rPr baseline="30000"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[7]</a:t>
            </a:r>
            <a:endParaRPr sz="1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Форма организации работы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Оценка знаний 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d8f932f4e_0_14"/>
          <p:cNvSpPr txBox="1"/>
          <p:nvPr/>
        </p:nvSpPr>
        <p:spPr>
          <a:xfrm>
            <a:off x="457200" y="990600"/>
            <a:ext cx="102108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Системы организации обучения</a:t>
            </a:r>
            <a:endParaRPr/>
          </a:p>
        </p:txBody>
      </p:sp>
      <p:pic>
        <p:nvPicPr>
          <p:cNvPr id="241" name="Google Shape;241;gad8f932f4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7402" y="3253675"/>
            <a:ext cx="571497" cy="6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ad8f932f4e_0_14"/>
          <p:cNvSpPr txBox="1"/>
          <p:nvPr/>
        </p:nvSpPr>
        <p:spPr>
          <a:xfrm>
            <a:off x="405250" y="2968900"/>
            <a:ext cx="17832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Традиционная организация обучения</a:t>
            </a:r>
            <a:endParaRPr b="1" sz="17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Организация обучения, которое распространяется </a:t>
            </a:r>
            <a:r>
              <a:rPr i="1"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на всех</a:t>
            </a: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обучающихся, содержание определяется учителем</a:t>
            </a:r>
            <a:endParaRPr/>
          </a:p>
        </p:txBody>
      </p:sp>
      <p:sp>
        <p:nvSpPr>
          <p:cNvPr id="243" name="Google Shape;243;gad8f932f4e_0_14"/>
          <p:cNvSpPr txBox="1"/>
          <p:nvPr/>
        </p:nvSpPr>
        <p:spPr>
          <a:xfrm>
            <a:off x="464457" y="6443436"/>
            <a:ext cx="9695400" cy="1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A5A5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4" name="Google Shape;244;gad8f932f4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2527" y="3253675"/>
            <a:ext cx="571497" cy="6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ad8f932f4e_0_14"/>
          <p:cNvSpPr txBox="1"/>
          <p:nvPr/>
        </p:nvSpPr>
        <p:spPr>
          <a:xfrm>
            <a:off x="3037850" y="2968900"/>
            <a:ext cx="17832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Дифференцированное</a:t>
            </a: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обучение</a:t>
            </a:r>
            <a:endParaRPr b="1" sz="17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sz="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Организация обучения, которое распространяется </a:t>
            </a:r>
            <a:r>
              <a:rPr i="1"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на выделенную группу </a:t>
            </a: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обучающихся, содержание определяется учителем</a:t>
            </a:r>
            <a:endParaRPr/>
          </a:p>
        </p:txBody>
      </p:sp>
      <p:pic>
        <p:nvPicPr>
          <p:cNvPr id="246" name="Google Shape;246;gad8f932f4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989" y="3253675"/>
            <a:ext cx="571497" cy="62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ad8f932f4e_0_14"/>
          <p:cNvSpPr txBox="1"/>
          <p:nvPr/>
        </p:nvSpPr>
        <p:spPr>
          <a:xfrm>
            <a:off x="5765400" y="2968900"/>
            <a:ext cx="17832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Индивидуализированное</a:t>
            </a: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обучение</a:t>
            </a:r>
            <a:endParaRPr b="1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sz="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Организация обучения, которое распространяется </a:t>
            </a:r>
            <a:r>
              <a:rPr i="1"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на каждого </a:t>
            </a: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обучающегося, содержание определяется учителем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ad8f932f4e_0_14"/>
          <p:cNvSpPr txBox="1"/>
          <p:nvPr/>
        </p:nvSpPr>
        <p:spPr>
          <a:xfrm>
            <a:off x="8492953" y="2968900"/>
            <a:ext cx="1783200" cy="1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700"/>
              <a:buFont typeface="Arial"/>
              <a:buNone/>
            </a:pPr>
            <a:r>
              <a:rPr b="1" lang="en-US" sz="17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Персонализированное обучение</a:t>
            </a:r>
            <a:endParaRPr b="1" i="0" sz="17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t/>
            </a:r>
            <a:endParaRPr sz="4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Организация обучения, которое распространяется </a:t>
            </a:r>
            <a:r>
              <a:rPr i="1"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на каждого </a:t>
            </a: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обучающегося, содержание определяется самим обучающимся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3"/>
          <p:cNvGraphicFramePr/>
          <p:nvPr/>
        </p:nvGraphicFramePr>
        <p:xfrm>
          <a:off x="460763" y="17348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{DA046442-EC52-40FA-8CDE-E71287DEF6A8}</a:tableStyleId>
              </a:tblPr>
              <a:tblGrid>
                <a:gridCol w="1456700"/>
                <a:gridCol w="2012150"/>
                <a:gridCol w="2077975"/>
                <a:gridCol w="2077975"/>
                <a:gridCol w="2077975"/>
              </a:tblGrid>
              <a:tr h="596200"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700" u="none" cap="none" strike="noStrike">
                        <a:solidFill>
                          <a:srgbClr val="0C0C0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07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63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C0C0C"/>
                          </a:solidFill>
                        </a:rPr>
                        <a:t>Традиционализм</a:t>
                      </a:r>
                      <a:endParaRPr sz="1700" u="none" cap="none" strike="noStrike">
                        <a:solidFill>
                          <a:srgbClr val="0C0C0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07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C0C0C"/>
                          </a:solidFill>
                        </a:rPr>
                        <a:t>Дифференциация</a:t>
                      </a:r>
                      <a:endParaRPr sz="1700" u="none" cap="none" strike="noStrike">
                        <a:solidFill>
                          <a:srgbClr val="0C0C0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4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C0C0C"/>
                          </a:solidFill>
                        </a:rPr>
                        <a:t>Индивидуализация</a:t>
                      </a:r>
                      <a:endParaRPr sz="1700" u="none" cap="none" strike="noStrike">
                        <a:solidFill>
                          <a:srgbClr val="0C0C0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4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1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377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C0C0C"/>
                          </a:solidFill>
                        </a:rPr>
                        <a:t>Персонализация</a:t>
                      </a:r>
                      <a:endParaRPr sz="1700" u="none" cap="none" strike="noStrike">
                        <a:solidFill>
                          <a:srgbClr val="0C0C0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4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B513"/>
                    </a:solidFill>
                  </a:tcPr>
                </a:tc>
              </a:tr>
              <a:tr h="624200"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solidFill>
                            <a:srgbClr val="7F7F7F"/>
                          </a:solidFill>
                        </a:rPr>
                        <a:t>Субъект учебной деятельности</a:t>
                      </a:r>
                      <a:endParaRPr i="1" sz="1600">
                        <a:solidFill>
                          <a:srgbClr val="7F7F7F"/>
                        </a:solidFill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Н</a:t>
                      </a: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а всех обучающиеся</a:t>
                      </a:r>
                      <a:endParaRPr sz="1600">
                        <a:solidFill>
                          <a:srgbClr val="7F7F7F"/>
                        </a:solidFill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На выделенную группу обучающихся</a:t>
                      </a:r>
                      <a:endParaRPr sz="1600">
                        <a:solidFill>
                          <a:srgbClr val="7F7F7F"/>
                        </a:solidFill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На каждого обучающегося</a:t>
                      </a:r>
                      <a:endParaRPr sz="1600">
                        <a:solidFill>
                          <a:srgbClr val="7F7F7F"/>
                        </a:solidFill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377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Каждым обучающимся</a:t>
                      </a:r>
                      <a:endParaRPr sz="1600">
                        <a:solidFill>
                          <a:srgbClr val="7F7F7F"/>
                        </a:solidFill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2950"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solidFill>
                            <a:srgbClr val="7F7F7F"/>
                          </a:solidFill>
                        </a:rPr>
                        <a:t>Содержание учебной работы</a:t>
                      </a:r>
                      <a:r>
                        <a:rPr baseline="30000" lang="en-US" sz="1600">
                          <a:solidFill>
                            <a:srgbClr val="7F7F7F"/>
                          </a:solidFill>
                        </a:rPr>
                        <a:t>[8]</a:t>
                      </a:r>
                      <a:endParaRPr i="1" sz="16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Одно содержание учебной работы 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70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Одно содержание 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Разное содержание 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377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Разное содержание 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8350"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solidFill>
                            <a:srgbClr val="7F7F7F"/>
                          </a:solidFill>
                        </a:rPr>
                        <a:t>Способ предъявления содержания</a:t>
                      </a:r>
                      <a:r>
                        <a:rPr baseline="30000" lang="en-US" sz="1600">
                          <a:solidFill>
                            <a:srgbClr val="7F7F7F"/>
                          </a:solidFill>
                        </a:rPr>
                        <a:t>[8]</a:t>
                      </a:r>
                      <a:endParaRPr i="1" sz="16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Один способ предъявления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3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Один способ 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Разные способы 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Разные способы </a:t>
                      </a:r>
                      <a:endParaRPr sz="1600"/>
                    </a:p>
                  </a:txBody>
                  <a:tcPr marT="787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7225"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solidFill>
                            <a:srgbClr val="7F7F7F"/>
                          </a:solidFill>
                        </a:rPr>
                        <a:t>Темп учебной работы</a:t>
                      </a:r>
                      <a:r>
                        <a:rPr baseline="30000" lang="en-US" sz="1600">
                          <a:solidFill>
                            <a:srgbClr val="7F7F7F"/>
                          </a:solidFill>
                        </a:rPr>
                        <a:t>[8]</a:t>
                      </a:r>
                      <a:endParaRPr i="1" sz="16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Один темп учебной работы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3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Один темп 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Разный темп 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Разный темп 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825"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600">
                          <a:solidFill>
                            <a:srgbClr val="7F7F7F"/>
                          </a:solidFill>
                        </a:rPr>
                        <a:t>Учебные цели (задачи)</a:t>
                      </a:r>
                      <a:endParaRPr i="1" sz="1600" u="none" cap="none" strike="noStrik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Одна для всех 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26363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Для каждой группы 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Для каждого 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302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7F7F7F"/>
                          </a:solidFill>
                        </a:rPr>
                        <a:t>Для каждого </a:t>
                      </a:r>
                      <a:endParaRPr sz="1600"/>
                    </a:p>
                  </a:txBody>
                  <a:tcPr marT="1765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3"/>
          <p:cNvSpPr txBox="1"/>
          <p:nvPr/>
        </p:nvSpPr>
        <p:spPr>
          <a:xfrm>
            <a:off x="457200" y="990600"/>
            <a:ext cx="10210800" cy="6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Системы организации обучения</a:t>
            </a:r>
            <a:endParaRPr/>
          </a:p>
        </p:txBody>
      </p:sp>
      <p:sp>
        <p:nvSpPr>
          <p:cNvPr id="255" name="Google Shape;255;p3"/>
          <p:cNvSpPr txBox="1"/>
          <p:nvPr/>
        </p:nvSpPr>
        <p:spPr>
          <a:xfrm>
            <a:off x="464457" y="6443436"/>
            <a:ext cx="9695400" cy="1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</a:pP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[8</a:t>
            </a:r>
            <a:r>
              <a:rPr baseline="30000"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lang="en-US" sz="1000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Уваров А. Ю. (2019). Модель цифровой школы и цифровая трансформация образования. Исследователь/Researcher, (1-2 (25-26)), 22-37.</a:t>
            </a:r>
            <a:endParaRPr i="0" sz="1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d8f932f4e_0_111"/>
          <p:cNvSpPr txBox="1"/>
          <p:nvPr/>
        </p:nvSpPr>
        <p:spPr>
          <a:xfrm>
            <a:off x="381000" y="436325"/>
            <a:ext cx="102108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Цифровые технологии для персонализированного обучения</a:t>
            </a:r>
            <a:endParaRPr/>
          </a:p>
        </p:txBody>
      </p:sp>
      <p:sp>
        <p:nvSpPr>
          <p:cNvPr id="261" name="Google Shape;261;gad8f932f4e_0_111"/>
          <p:cNvSpPr txBox="1"/>
          <p:nvPr/>
        </p:nvSpPr>
        <p:spPr>
          <a:xfrm>
            <a:off x="464457" y="6443436"/>
            <a:ext cx="9695400" cy="1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t/>
            </a:r>
            <a:endParaRPr baseline="30000" sz="1200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gad8f932f4e_0_111"/>
          <p:cNvSpPr/>
          <p:nvPr/>
        </p:nvSpPr>
        <p:spPr>
          <a:xfrm>
            <a:off x="7957250" y="4777300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Замещение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ad8f932f4e_0_111"/>
          <p:cNvSpPr/>
          <p:nvPr/>
        </p:nvSpPr>
        <p:spPr>
          <a:xfrm>
            <a:off x="7957250" y="4043688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Улучшение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ad8f932f4e_0_111"/>
          <p:cNvSpPr/>
          <p:nvPr/>
        </p:nvSpPr>
        <p:spPr>
          <a:xfrm>
            <a:off x="7957250" y="3310100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Изменение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ad8f932f4e_0_111"/>
          <p:cNvSpPr/>
          <p:nvPr/>
        </p:nvSpPr>
        <p:spPr>
          <a:xfrm>
            <a:off x="7957250" y="2576513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Преобразование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ad8f932f4e_0_111"/>
          <p:cNvSpPr txBox="1"/>
          <p:nvPr/>
        </p:nvSpPr>
        <p:spPr>
          <a:xfrm>
            <a:off x="7817750" y="1930205"/>
            <a:ext cx="2202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Модель SAMR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ad8f932f4e_0_111"/>
          <p:cNvSpPr/>
          <p:nvPr/>
        </p:nvSpPr>
        <p:spPr>
          <a:xfrm>
            <a:off x="5343750" y="4780925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Традиционализм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ad8f932f4e_0_111"/>
          <p:cNvSpPr/>
          <p:nvPr/>
        </p:nvSpPr>
        <p:spPr>
          <a:xfrm>
            <a:off x="5343750" y="4043688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Дифференциация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ad8f932f4e_0_111"/>
          <p:cNvSpPr/>
          <p:nvPr/>
        </p:nvSpPr>
        <p:spPr>
          <a:xfrm>
            <a:off x="5343750" y="3306463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Индивидуализация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ad8f932f4e_0_111"/>
          <p:cNvSpPr/>
          <p:nvPr/>
        </p:nvSpPr>
        <p:spPr>
          <a:xfrm>
            <a:off x="5343750" y="2569238"/>
            <a:ext cx="1923600" cy="54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Персонализация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ad8f932f4e_0_111"/>
          <p:cNvSpPr txBox="1"/>
          <p:nvPr/>
        </p:nvSpPr>
        <p:spPr>
          <a:xfrm>
            <a:off x="5204250" y="1883394"/>
            <a:ext cx="22026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Системы организации обучения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ad8f932f4e_0_111"/>
          <p:cNvSpPr/>
          <p:nvPr/>
        </p:nvSpPr>
        <p:spPr>
          <a:xfrm>
            <a:off x="471899" y="2273998"/>
            <a:ext cx="4046768" cy="3362420"/>
          </a:xfrm>
          <a:custGeom>
            <a:rect b="b" l="l" r="r" t="t"/>
            <a:pathLst>
              <a:path extrusionOk="0" h="3644900" w="3542029">
                <a:moveTo>
                  <a:pt x="3541572" y="3644900"/>
                </a:moveTo>
                <a:lnTo>
                  <a:pt x="0" y="3644900"/>
                </a:lnTo>
                <a:lnTo>
                  <a:pt x="0" y="0"/>
                </a:lnTo>
                <a:lnTo>
                  <a:pt x="3541572" y="0"/>
                </a:lnTo>
                <a:lnTo>
                  <a:pt x="3541572" y="3644900"/>
                </a:lnTo>
                <a:close/>
              </a:path>
            </a:pathLst>
          </a:custGeom>
          <a:noFill/>
          <a:ln cap="flat" cmpd="sng" w="38100">
            <a:solidFill>
              <a:srgbClr val="F8B5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все цифровые технологии ведут к цифровой трансформации в образовании.</a:t>
            </a:r>
            <a:endParaRPr i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 txBox="1"/>
          <p:nvPr/>
        </p:nvSpPr>
        <p:spPr>
          <a:xfrm>
            <a:off x="457200" y="3115132"/>
            <a:ext cx="11430000" cy="10510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Спасибо,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0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до новых встреч! </a:t>
            </a:r>
            <a:endParaRPr b="0" sz="40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Наши контактные данные: </a:t>
            </a:r>
            <a:endParaRPr sz="20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mshchevlyagin@hse.ru </a:t>
            </a:r>
            <a:endParaRPr sz="20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rgbClr val="F8B513"/>
                </a:solidFill>
                <a:latin typeface="Calibri"/>
                <a:ea typeface="Calibri"/>
                <a:cs typeface="Calibri"/>
                <a:sym typeface="Calibri"/>
              </a:rPr>
              <a:t>dkoroleva@hse.ru</a:t>
            </a:r>
            <a:endParaRPr sz="4500">
              <a:solidFill>
                <a:srgbClr val="F8B5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2018-10-15T10:26:57Z</dcterms:created>
  <dc:creator>Maria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2018-10-15T00:00:00Z</vt:filetime>
  </property>
</Properties>
</file>