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02" r:id="rId2"/>
  </p:sldMasterIdLst>
  <p:notesMasterIdLst>
    <p:notesMasterId r:id="rId25"/>
  </p:notesMasterIdLst>
  <p:sldIdLst>
    <p:sldId id="267" r:id="rId3"/>
    <p:sldId id="273" r:id="rId4"/>
    <p:sldId id="280" r:id="rId5"/>
    <p:sldId id="281" r:id="rId6"/>
    <p:sldId id="282" r:id="rId7"/>
    <p:sldId id="283" r:id="rId8"/>
    <p:sldId id="285" r:id="rId9"/>
    <p:sldId id="284" r:id="rId10"/>
    <p:sldId id="286" r:id="rId11"/>
    <p:sldId id="287" r:id="rId12"/>
    <p:sldId id="288" r:id="rId13"/>
    <p:sldId id="290" r:id="rId14"/>
    <p:sldId id="299" r:id="rId15"/>
    <p:sldId id="30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78" r:id="rId24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F1653-3993-40A0-B39D-08E222A4A1B6}">
          <p14:sldIdLst>
            <p14:sldId id="267"/>
            <p14:sldId id="273"/>
            <p14:sldId id="280"/>
            <p14:sldId id="281"/>
            <p14:sldId id="282"/>
            <p14:sldId id="283"/>
            <p14:sldId id="285"/>
            <p14:sldId id="284"/>
            <p14:sldId id="286"/>
            <p14:sldId id="287"/>
            <p14:sldId id="288"/>
            <p14:sldId id="290"/>
            <p14:sldId id="299"/>
            <p14:sldId id="300"/>
            <p14:sldId id="291"/>
            <p14:sldId id="292"/>
            <p14:sldId id="293"/>
            <p14:sldId id="295"/>
            <p14:sldId id="296"/>
            <p14:sldId id="297"/>
            <p14:sldId id="298"/>
          </p14:sldIdLst>
        </p14:section>
        <p14:section name="Раздел без заголовка" id="{64CD7744-85EF-42AD-B1E5-41E0BE0D5C0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6400" userDrawn="1">
          <p15:clr>
            <a:srgbClr val="A4A3A4"/>
          </p15:clr>
        </p15:guide>
        <p15:guide id="4" orient="horz" pos="1440" userDrawn="1">
          <p15:clr>
            <a:srgbClr val="A4A3A4"/>
          </p15:clr>
        </p15:guide>
        <p15:guide id="5" pos="3456" userDrawn="1">
          <p15:clr>
            <a:srgbClr val="A4A3A4"/>
          </p15:clr>
        </p15:guide>
        <p15:guide id="6" orient="horz" pos="4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13"/>
    <a:srgbClr val="1B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0" y="636"/>
      </p:cViewPr>
      <p:guideLst>
        <p:guide orient="horz" pos="624"/>
        <p:guide pos="288"/>
        <p:guide pos="6400"/>
        <p:guide orient="horz" pos="1440"/>
        <p:guide pos="3456"/>
        <p:guide orient="horz" pos="413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9E9A-F81B-4C84-9F9B-215AB0B22EB2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6BBD-2506-47FE-AC91-CD3FCDBFA4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095FF7-61AF-40EB-A544-A19B2967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E1A2FC9-6E8F-4FB0-8CF8-BBD32EF00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E11C2-644E-418C-A601-5DCFF2C861C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75A757-FB68-4AFD-9CD5-E664D7F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374FF-7F73-4ACE-9DF4-61546EB1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21C7D7F-06E1-49BD-AD40-4207A894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F2A8B0-7FE4-401F-8B05-36184EC7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2068D0-2352-4260-ABCE-8DB2FB48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6BA737-465B-4EBE-B685-7D0EBA59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5EC2B0-71F2-413C-991A-2A05D1AA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9C7755-D558-4BED-ABE6-EA1D59B8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AB05AC-6E90-4D3F-9538-64B5BC17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AFA9844-93A1-4381-A5E3-278DB64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004B94-8423-426F-BA4C-54DE932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71243-684E-4400-B45D-0836131B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02F2E9-E909-475B-BFD1-780BDFA5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0BF22C-5220-423E-BD89-19E0968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1ED24B-04F7-4072-A6C2-BA7CC55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FCD6E4-B06A-44A2-A88D-91C80CF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59CA7E-2F31-4D8D-A938-FE225F6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5BD2C0-A70C-4B2D-BF69-479A8877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12AB31-16E8-4414-A2E2-4D3F595B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A45E1A-F007-4A93-A597-9143C11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FCBEAF-A17F-4020-8AD2-F09EA27F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F7D1F9-B3E1-476B-AE3C-95A98320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7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A0D3B9-5E65-449D-963B-672E885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3F2550-91C8-4C1F-A915-B416CBBA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641126-73E0-4E56-8783-B393B001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8B089D1-A73D-4496-85AC-5C92DEA55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498B99E-DD40-4115-8CEF-CA7873F2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BD4C4FD-D8A5-4F94-8228-C8CF7DE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DB5DDE0-5B34-4FCD-8833-C383A0B7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4004AEC-3C9B-42D6-ACDC-82FD2EBB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1B0477-A780-4C3A-8CD5-B1A6B25D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C4CAB2B-E733-4A30-ADA4-32FD706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BDE9C41-26C4-4EF3-AFFA-42E08480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7A7FE3-C9FB-4BAA-9795-F6AF0376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27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8880C6-8C32-4EF8-9D9A-706769EB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53AD593-CD85-4E79-B216-31AE8551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31ED9D-8A5A-4D2A-8AF0-5B715E81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2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48F8D0-BA3F-4635-80C0-CC711998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2722F4-731F-4C96-9406-60FE06A2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E744AE-9847-4DCC-9045-19CC8358D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853EA4-24CD-4375-8EF3-01B547B3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F11E3D-FB37-4DAC-8475-91906EB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C12944-FE6A-43BD-930C-3797CC9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7CBDE-96EF-4611-9284-96F6891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AAB199B-ED52-4969-9CE5-223821E3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02DEBC-F353-472A-9CB8-927DB11B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F7383B-4350-459E-8092-1C607695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13BFD0-D1D5-4A02-A863-CFE013C2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FB5BE2-731F-4773-AA68-72D9500A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1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D0E8F3-9D0D-43DC-A13B-7F5C446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EEE106-CB42-4562-B3B9-8D5D93CE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D32244-7FF5-485F-904C-0DB19BA8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A8F03B-97E9-4C8A-82E0-67E2C382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C94EDA6-1433-4920-9E2D-75A41B1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47A0442-1344-4C63-89E7-71AF7AF5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BF560F1-8604-46AB-B826-44B5D26A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EFE972-1D88-457E-A00A-12EA20DB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961608-0C31-4F6B-8744-49E8C7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1C4979-1E1C-4466-B36B-620ECCC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DCD914B-1070-4BD6-9E87-5D818AA1B1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E4880-57BA-492B-BF1F-ED941D95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DF0A3C-705A-4B1C-86F2-1D308B2A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E8C5B7-8546-4109-BA6A-9A6419C42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120B31-58B2-48CB-9D27-2FB5DD37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DF78A5B-9379-4769-B79F-EFAAE75D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74BC07-415C-468E-A749-DA3197F1D1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3AB411-42E5-420C-8E24-F69BA82FA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0"/>
            <a:ext cx="12190815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EF911A0-4599-41CF-8F9D-A5FD93A4138E}"/>
              </a:ext>
            </a:extLst>
          </p:cNvPr>
          <p:cNvSpPr/>
          <p:nvPr/>
        </p:nvSpPr>
        <p:spPr>
          <a:xfrm>
            <a:off x="1981200" y="3048000"/>
            <a:ext cx="642578" cy="685800"/>
          </a:xfrm>
          <a:prstGeom prst="rect">
            <a:avLst/>
          </a:prstGeom>
          <a:solidFill>
            <a:srgbClr val="F8B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/>
          <p:nvPr/>
        </p:nvSpPr>
        <p:spPr>
          <a:xfrm>
            <a:off x="381001" y="4008829"/>
            <a:ext cx="2971800" cy="548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0000"/>
              </a:lnSpc>
            </a:pPr>
            <a:r>
              <a:rPr lang="ru-RU" sz="2200" dirty="0" smtClean="0">
                <a:solidFill>
                  <a:srgbClr val="F8B513"/>
                </a:solidFill>
                <a:latin typeface="Calibri"/>
                <a:cs typeface="Calibri"/>
              </a:rPr>
              <a:t>Мария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  <a:p>
            <a:pPr marR="5080" algn="ctr">
              <a:lnSpc>
                <a:spcPct val="80000"/>
              </a:lnSpc>
            </a:pPr>
            <a:r>
              <a:rPr lang="ru-RU" sz="2200" dirty="0" smtClean="0">
                <a:solidFill>
                  <a:srgbClr val="F8B513"/>
                </a:solidFill>
                <a:latin typeface="Calibri"/>
                <a:cs typeface="Calibri"/>
              </a:rPr>
              <a:t>Хазан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BB593487-45C5-49D7-9A89-DB980F9AE1C8}"/>
              </a:ext>
            </a:extLst>
          </p:cNvPr>
          <p:cNvSpPr txBox="1"/>
          <p:nvPr/>
        </p:nvSpPr>
        <p:spPr>
          <a:xfrm>
            <a:off x="5562600" y="1752600"/>
            <a:ext cx="6248400" cy="361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70000"/>
              </a:lnSpc>
            </a:pPr>
            <a:endParaRPr lang="ru-RU" sz="4800" dirty="0" smtClean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R="5080" algn="ctr">
              <a:lnSpc>
                <a:spcPct val="70000"/>
              </a:lnSpc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Ресурсы </a:t>
            </a:r>
            <a:endParaRPr lang="ru-RU" sz="4800" dirty="0" smtClean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marR="5080" algn="ctr">
              <a:lnSpc>
                <a:spcPct val="70000"/>
              </a:lnSpc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онлайн-образования 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для формирования и развития креативности 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различных </a:t>
            </a:r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озрастных </a:t>
            </a:r>
          </a:p>
          <a:p>
            <a:pPr marR="5080" algn="ctr">
              <a:lnSpc>
                <a:spcPct val="70000"/>
              </a:lnSpc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категорий</a:t>
            </a:r>
            <a:endParaRPr sz="4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3">
            <a:extLst>
              <a:ext uri="{FF2B5EF4-FFF2-40B4-BE49-F238E27FC236}">
                <a16:creationId xmlns="" xmlns:a16="http://schemas.microsoft.com/office/drawing/2014/main" id="{50379198-1591-46BD-8819-4B36070CC05D}"/>
              </a:ext>
            </a:extLst>
          </p:cNvPr>
          <p:cNvSpPr txBox="1"/>
          <p:nvPr/>
        </p:nvSpPr>
        <p:spPr>
          <a:xfrm>
            <a:off x="381001" y="4827350"/>
            <a:ext cx="2971800" cy="1481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80000"/>
              </a:lnSpc>
            </a:pPr>
            <a:endParaRPr lang="ru-RU" sz="1500" dirty="0" smtClean="0">
              <a:solidFill>
                <a:srgbClr val="F8B513"/>
              </a:solidFill>
              <a:cs typeface="Calibri"/>
            </a:endParaRPr>
          </a:p>
          <a:p>
            <a:pPr marR="5080" algn="ctr">
              <a:lnSpc>
                <a:spcPct val="80000"/>
              </a:lnSpc>
            </a:pPr>
            <a:r>
              <a:rPr lang="ru-RU" sz="1500" dirty="0" smtClean="0">
                <a:solidFill>
                  <a:srgbClr val="F8B513"/>
                </a:solidFill>
                <a:cs typeface="Calibri"/>
              </a:rPr>
              <a:t>Федеральное </a:t>
            </a:r>
            <a:r>
              <a:rPr lang="ru-RU" sz="1500" dirty="0">
                <a:solidFill>
                  <a:srgbClr val="F8B513"/>
                </a:solidFill>
                <a:cs typeface="Calibri"/>
              </a:rPr>
              <a:t>государственное автономное образовательное учреждение высшего образования </a:t>
            </a:r>
            <a:r>
              <a:rPr lang="ru-RU" sz="1500" dirty="0" smtClean="0">
                <a:solidFill>
                  <a:srgbClr val="F8B513"/>
                </a:solidFill>
                <a:cs typeface="Calibri"/>
              </a:rPr>
              <a:t>«Национальный </a:t>
            </a:r>
            <a:r>
              <a:rPr lang="ru-RU" sz="1500" dirty="0">
                <a:solidFill>
                  <a:srgbClr val="F8B513"/>
                </a:solidFill>
                <a:cs typeface="Calibri"/>
              </a:rPr>
              <a:t>исследовательский Нижегородский государственный университет им. Н.И. </a:t>
            </a:r>
            <a:r>
              <a:rPr lang="ru-RU" sz="1500" dirty="0" smtClean="0">
                <a:solidFill>
                  <a:srgbClr val="F8B513"/>
                </a:solidFill>
                <a:cs typeface="Calibri"/>
              </a:rPr>
              <a:t>Лобачевского»</a:t>
            </a:r>
            <a:endParaRPr lang="ru-RU" sz="1500" dirty="0">
              <a:solidFill>
                <a:srgbClr val="F8B513"/>
              </a:solidFill>
              <a:cs typeface="Calibri"/>
            </a:endParaRPr>
          </a:p>
          <a:p>
            <a:pPr marR="5080">
              <a:lnSpc>
                <a:spcPct val="80000"/>
              </a:lnSpc>
            </a:pPr>
            <a:endParaRPr lang="ru-RU" sz="1500" dirty="0">
              <a:solidFill>
                <a:srgbClr val="F8B513"/>
              </a:solidFill>
              <a:cs typeface="Calibri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08DF00A-8A2C-40AF-92A4-CEF88BDBB389}"/>
              </a:ext>
            </a:extLst>
          </p:cNvPr>
          <p:cNvCxnSpPr>
            <a:cxnSpLocks/>
          </p:cNvCxnSpPr>
          <p:nvPr/>
        </p:nvCxnSpPr>
        <p:spPr>
          <a:xfrm>
            <a:off x="381001" y="4694629"/>
            <a:ext cx="2242777" cy="0"/>
          </a:xfrm>
          <a:prstGeom prst="line">
            <a:avLst/>
          </a:prstGeom>
          <a:ln w="12700">
            <a:solidFill>
              <a:srgbClr val="F8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Хазан М.Ю\__фото\DSC08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6" y="1371600"/>
            <a:ext cx="3652086" cy="24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8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2057400"/>
            <a:ext cx="9493932" cy="45085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Обучающие программы прикладной (утилитарной) направленности.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Именно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сейчас, в эпоху бурного развития компьютерных технологий, 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человеку любого возраста важно владеть навыком, который 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требует развития моторики рук, или, если говорить языком науки, развитию и совершенствованию жизненно важного для человека информационного потока «рука-разум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».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Прикладной навык- это дополнительный источник дохода!</a:t>
            </a:r>
            <a:endParaRPr lang="ru-RU" b="1" i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32" y="1904466"/>
            <a:ext cx="688908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866366"/>
            <a:ext cx="9493932" cy="469953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Обучающие программы, направленные на поддержание и восстановление  здоровья у лиц разных возрастов, повышение физической активности, приобщение к здоровому  образу жизни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9" y="3121425"/>
            <a:ext cx="2724150" cy="2638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2361" y="5854833"/>
            <a:ext cx="1886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https://fpk.unn.ru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80356" cy="95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16925"/>
            <a:ext cx="4730971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/>
              <a:t>Образовательные программы, созданные вне образовательной среды вузов, позволяющие стать более креативными.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304801" y="1866366"/>
            <a:ext cx="9601200" cy="346763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Ресурсы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которые способствуют созданию креативной среды в организации или социуме, среды с «творческой заряженностью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»</a:t>
            </a:r>
            <a:r>
              <a:rPr lang="en-US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можно разделить на следующие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категории: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1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.	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Общеобразовательные сайты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(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Coursera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Future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Learn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EDX,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Лекториум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Интуит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издательство «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Юрайт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» и др.) – платформы, где делятся знаниями эксперты в различных областях науки и в различных форматах.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2.	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Личная эффективность и стиль жизни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(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Pick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the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brain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Академия Брайана Трейси,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Greatist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Лайфхакер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и др.) – ресурсы, посвященные вопросам мотивации, продуктивности, здоровью и самосовершенствованию.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/>
              <a:t>Образовательные программы, созданные вне образовательной среды вузов, позволяющие стать более креативными.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304801" y="1866366"/>
            <a:ext cx="9601200" cy="346763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Ресурсы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которые способствуют созданию креативной среды в организации или социуме, среды с «творческой заряженностью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»</a:t>
            </a:r>
            <a:r>
              <a:rPr lang="en-US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можно разделить на следующие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категории: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3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.	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Профессиональные навыки (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Stepic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Psychology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today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Eduson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и др.) – ресурсы, позволяющие «прокачать» профессиональные навыки.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4.	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Хобби (</a:t>
            </a:r>
            <a:r>
              <a:rPr lang="ru-RU" sz="2400" b="1" u="sng" dirty="0" err="1">
                <a:latin typeface="Poppins" panose="02000000000000000000" pitchFamily="2" charset="0"/>
                <a:cs typeface="Poppins" panose="02000000000000000000" pitchFamily="2" charset="0"/>
              </a:rPr>
              <a:t>Web-paint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, </a:t>
            </a:r>
            <a:r>
              <a:rPr lang="ru-RU" sz="2400" b="1" u="sng" dirty="0" err="1">
                <a:latin typeface="Poppins" panose="02000000000000000000" pitchFamily="2" charset="0"/>
                <a:cs typeface="Poppins" panose="02000000000000000000" pitchFamily="2" charset="0"/>
              </a:rPr>
              <a:t>Scraboo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, Vfitnesse.com, </a:t>
            </a:r>
            <a:r>
              <a:rPr lang="ru-RU" sz="2400" b="1" u="sng" dirty="0" err="1">
                <a:latin typeface="Poppins" panose="02000000000000000000" pitchFamily="2" charset="0"/>
                <a:cs typeface="Poppins" panose="02000000000000000000" pitchFamily="2" charset="0"/>
              </a:rPr>
              <a:t>DanceDB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 и др.) –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ресурсы, позволяющие сформировать и развить определенные двигательные навыки, навыки в области увлечений.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955935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/>
              <a:t>Образовательные программы, созданные вне образовательной среды вузов, позволяющие стать более креативными.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304801" y="1866366"/>
            <a:ext cx="9601200" cy="346763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Обращение </a:t>
            </a:r>
            <a:r>
              <a:rPr lang="ru-RU" b="1" dirty="0">
                <a:latin typeface="Poppins" panose="02000000000000000000" pitchFamily="2" charset="0"/>
                <a:cs typeface="Poppins" panose="02000000000000000000" pitchFamily="2" charset="0"/>
              </a:rPr>
              <a:t>к данным ресурсам в свободном формате, не привязанном к учебному процессу, позволяет стать человеку более свободным и самоопределяющимся, стремящимся к творческой </a:t>
            </a:r>
            <a:r>
              <a:rPr lang="ru-RU" b="1" dirty="0" err="1">
                <a:latin typeface="Poppins" panose="02000000000000000000" pitchFamily="2" charset="0"/>
                <a:cs typeface="Poppins" panose="02000000000000000000" pitchFamily="2" charset="0"/>
              </a:rPr>
              <a:t>самоактуализации</a:t>
            </a:r>
            <a:r>
              <a:rPr lang="ru-RU" b="1" dirty="0">
                <a:latin typeface="Poppins" panose="02000000000000000000" pitchFamily="2" charset="0"/>
                <a:cs typeface="Poppins" panose="02000000000000000000" pitchFamily="2" charset="0"/>
              </a:rPr>
              <a:t>, нацеленным на достижение образовательной, личностной, социальной и профессиональной успешности в многообразных сферах профессионального поведения и деятельности в рамках обозначенных трудовых функций профессионала 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 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304800" y="1866366"/>
            <a:ext cx="9601201" cy="323903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Онлайн-возможности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полноценно встроились в систему образования. Это в первую очередь касается дополнительного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образования, в рамках которого, в первую очередь, происходит развитие творческого начала.  Теперь необходимо учиться больше, развивать творческий потенциал, 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потому что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постоянно меняются запросы рынка труда,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требования к подготовке кадров.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Изменяется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соотношение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синхронного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(все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обучаются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вместе) и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асинхронного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(выполнение заданий в удобное время, смешанное обучение) в пользу асинхронного.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Появляется больше возможностей построить собственную образовательную траекторию.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dirty="0">
                <a:latin typeface="Calibri" panose="020F0502020204030204" pitchFamily="34" charset="0"/>
                <a:cs typeface="Poppins" panose="02000000000000000000" pitchFamily="2" charset="0"/>
              </a:rPr>
              <a:t>https://vogazeta.ru/articles/2020/6/26/Iniciativa_FGOS_40/13654-uroki_pandemii_novaya_realnost</a:t>
            </a:r>
            <a:endParaRPr lang="ru-RU" sz="1600" dirty="0" smtClean="0">
              <a:latin typeface="Calibri" panose="020F0502020204030204" pitchFamily="34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219200"/>
            <a:ext cx="9695544" cy="42672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Результативность развития творческого потенциала обучающегося возросла, так как все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что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он делает,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может быть изменено, проанализировано и оценено в режиме реального времени 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«здесь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и сейчас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»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Креативность и дисциплина: в современных условиях одно сопровождает другое. Важнейшие характеристика личности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– умение учиться (учить себя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), подразумевающее  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самоорганизацию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и </a:t>
            </a:r>
            <a:r>
              <a:rPr lang="ru-RU" sz="2400" b="1" u="sng" dirty="0" err="1" smtClean="0">
                <a:latin typeface="Poppins" panose="02000000000000000000" pitchFamily="2" charset="0"/>
                <a:cs typeface="Poppins" panose="02000000000000000000" pitchFamily="2" charset="0"/>
              </a:rPr>
              <a:t>саморефлексию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– реальность, залог успешного прохождения любого познавательного, творческого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курса..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Цифровые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образовательные платформы – это не просто инструменты оптимизации традиционного образовательного процесса, а огромная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экосистема сервисов, изменяющая жизнь и деятельность человека,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формирующая принципиально новую среду развития личности.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Poppins" panose="02000000000000000000" pitchFamily="2" charset="0"/>
              </a:rPr>
              <a:t>https://vogazeta.ru/articles/2020/6/26/Iniciativa_FGOS_40/13654-uroki_pandemii_novaya_realnost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6" y="1219200"/>
            <a:ext cx="9822543" cy="41148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Стало очевидным новое понимание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образовательного неравенства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Это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определяется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наличием компьютера (планшета, телефона) 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и доступностью интернета.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Социально-экономический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статус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обучающихся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и обеспеченность конкретной территории (региона, муниципалитета) широкополосным и доступным по цене интернетом в условиях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доминирования онлайн-обучения приводит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к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появлению образовательного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неравенства по социальным и территориальным основаниям.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Вместе с развитием креативных навыков происходит активное освоение сетевой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системы ценностей,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в том числе 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этики обучения и взаимодействия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в сетевой среде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Poppins" panose="02000000000000000000" pitchFamily="2" charset="0"/>
              </a:rPr>
              <a:t>https://vogazeta.ru/articles/2020/6/26/Iniciativa_FGOS_40/13654-uroki_pandemii_novaya_realnost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пандемия: как продолжать творить людям разных возрастов?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600201"/>
            <a:ext cx="9857015" cy="42672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Молодые люди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сегодня ценят возможность выражать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себя творчески, многие хотят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сделать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из хобби профессию.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 В то же время изменились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критерии при выборе работодателя. Зарплата по-прежнему важна, но на первое место выходит наличие интересных задач, гибкий график, креативный офис, демократичная культура, возможность быть мобильным, работать удаленно, путешествовать. Этим критериям больше соответствуют компании в креативных индустриях -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стартапы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малый бизнес,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фриланс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 Поэтому так важно в сложный период творчески развиваться.</a:t>
            </a:r>
            <a:r>
              <a:rPr lang="en-US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endParaRPr lang="ru-RU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Люди среднего возраста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в период пандемии испытывают дефицит общения, креативность может снижаться. Не чувствовать себя вырванным из социального контекста поможет дополнительное обучение творческим навыкам в онлайн-формате.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Poppins" panose="02000000000000000000" pitchFamily="2" charset="0"/>
              </a:rPr>
              <a:t>https://rg.ru/2020/11/02/chemu-i-kak-uchit-kreativshchikov-v-usloviiah-pandemii.html</a:t>
            </a: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пандемия: как продолжать творить людям разных возрастов?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600201"/>
            <a:ext cx="9857015" cy="380999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Для 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людей пожилого возраста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регулярное в целом использование интернет-технологий приносит моральное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удовлетворение,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они обладают достаточными ресурсами для изучения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разных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обучающих программ. Удовлетворение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для пожилых людей – хорошая терапия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Учёные доказали, что  пожилые люди, пребывая онлайн, меньше подвержены процессам старения и риску инсультов.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Процесс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поиска информационных материалов, онлайн-обучение (изучение текстов и изображений, концентрация на происходящем на мониторе, запоминание множество необходимых данных, переключение с одной вкладки на другую и т.п. )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представляют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собой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отличные стимуляторы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деятельности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мозга.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Poppins" panose="02000000000000000000" pitchFamily="2" charset="0"/>
              </a:rPr>
              <a:t>https://pansionat-osen.ru/poleznye-materialy/internet-dlya-pojilih-ludei/</a:t>
            </a: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dirty="0" smtClean="0"/>
              <a:t>Цель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1066800" y="1905000"/>
            <a:ext cx="9093201" cy="40386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Рассмотреть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содержание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онлайн - образования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 точки зрения креативного наполнения: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одной стороны, изучить возможности онлайн-образования вузов с их многообразием электронных курсов по различным дисциплинам,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другой стороны, выявить креативные направления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вневузовского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информационного пространства, которые могут быть полезны обучающимся с точки зрения развития творческих навыков</a:t>
            </a:r>
            <a:endParaRPr lang="en-US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Онлайн-обучение, развитие креативности и пандемия: как продолжать творить людям разных возрастов?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600201"/>
            <a:ext cx="9857015" cy="380999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Развитие творческих навыков </a:t>
            </a:r>
            <a:r>
              <a:rPr lang="ru-RU" sz="2400" b="1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для людей пожилого </a:t>
            </a:r>
            <a:r>
              <a:rPr lang="ru-RU" sz="2400" b="1" u="sng" dirty="0">
                <a:latin typeface="Poppins" panose="02000000000000000000" pitchFamily="2" charset="0"/>
                <a:cs typeface="Poppins" panose="02000000000000000000" pitchFamily="2" charset="0"/>
              </a:rPr>
              <a:t>возраста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– возможность получения дополнительного (к пенсионному обеспечению)  дохода. Появляется чувство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значимости и нужности, возможность реализовать свои навыки, знания, опыт.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Для пожилых людей, которые сомневаются, не уверены, справятся ли они, важны образовательные, творческие онлайн-курсы, помогающие на старте.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Poppins" panose="02000000000000000000" pitchFamily="2" charset="0"/>
              </a:rPr>
              <a:t>https://pansionat-osen.ru/poleznye-materialy/internet-dlya-pojilih-ludei/</a:t>
            </a: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Заключение: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1600201"/>
            <a:ext cx="9857015" cy="380999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Сочетание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возможностей онлайн-образования в рамках вузов, грамотное применение педагогических технологий, соответствующих цифровому формату, широта информационного образовательного  пространства,  доступ к дифференцированным образовательным программам  а также личная </a:t>
            </a:r>
            <a:r>
              <a:rPr lang="ru-RU" sz="2400" b="1" dirty="0" err="1">
                <a:latin typeface="Poppins" panose="02000000000000000000" pitchFamily="2" charset="0"/>
                <a:cs typeface="Poppins" panose="02000000000000000000" pitchFamily="2" charset="0"/>
              </a:rPr>
              <a:t>мотивированность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 и инициативность обучающегося способствуют развитию креативности как востребованного качества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у людей различных возрастных категорий на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современном рынке труда. </a:t>
            </a:r>
            <a:endParaRPr lang="en-US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5FB8E7-A353-47D4-8F8B-FFECD32AF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="" xmlns:a16="http://schemas.microsoft.com/office/drawing/2014/main" id="{7A14602D-6086-4A9E-BC07-3CDEA72F2B3E}"/>
              </a:ext>
            </a:extLst>
          </p:cNvPr>
          <p:cNvSpPr txBox="1"/>
          <p:nvPr/>
        </p:nvSpPr>
        <p:spPr>
          <a:xfrm>
            <a:off x="457200" y="3115132"/>
            <a:ext cx="11430000" cy="1051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b="0" dirty="0">
                <a:solidFill>
                  <a:srgbClr val="F8B513"/>
                </a:solidFill>
              </a:rPr>
              <a:t>Спасибо,</a:t>
            </a:r>
          </a:p>
          <a:p>
            <a:pPr algn="ctr">
              <a:lnSpc>
                <a:spcPct val="85000"/>
              </a:lnSpc>
            </a:pPr>
            <a:r>
              <a:rPr lang="ru-RU" b="0" dirty="0">
                <a:solidFill>
                  <a:srgbClr val="F8B513"/>
                </a:solidFill>
              </a:rPr>
              <a:t>до новых встреч!</a:t>
            </a:r>
            <a:endParaRPr b="0" dirty="0">
              <a:solidFill>
                <a:srgbClr val="F8B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8382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dirty="0" smtClean="0"/>
              <a:t>Креативность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1524000" y="1618336"/>
            <a:ext cx="8255001" cy="4694262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latin typeface="Poppins" panose="02000000000000000000" pitchFamily="2" charset="0"/>
                <a:cs typeface="Poppins" panose="02000000000000000000" pitchFamily="2" charset="0"/>
              </a:rPr>
              <a:t>	Комплекс </a:t>
            </a:r>
            <a:r>
              <a:rPr lang="ru-RU" sz="2400" dirty="0">
                <a:latin typeface="Poppins" panose="02000000000000000000" pitchFamily="2" charset="0"/>
                <a:cs typeface="Poppins" panose="02000000000000000000" pitchFamily="2" charset="0"/>
              </a:rPr>
              <a:t>творческих способностей индивида, характеризующихся готовностью к принятию и созданию принципиально новых идей, отклоняющихся от традиционных или принятых схем мышления и входящие в структуру одарённости в качестве независимого </a:t>
            </a:r>
            <a:r>
              <a:rPr lang="ru-RU" sz="2400" dirty="0" smtClean="0">
                <a:latin typeface="Poppins" panose="02000000000000000000" pitchFamily="2" charset="0"/>
                <a:cs typeface="Poppins" panose="02000000000000000000" pitchFamily="2" charset="0"/>
              </a:rPr>
              <a:t>фактора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latin typeface="Poppins" panose="02000000000000000000" pitchFamily="2" charset="0"/>
                <a:cs typeface="Poppins" panose="02000000000000000000" pitchFamily="2" charset="0"/>
              </a:rPr>
              <a:t>	Способность </a:t>
            </a:r>
            <a:r>
              <a:rPr lang="ru-RU" sz="2400" dirty="0">
                <a:latin typeface="Poppins" panose="02000000000000000000" pitchFamily="2" charset="0"/>
                <a:cs typeface="Poppins" panose="02000000000000000000" pitchFamily="2" charset="0"/>
              </a:rPr>
              <a:t>решать проблемы, возникающие внутри статичных </a:t>
            </a:r>
            <a:r>
              <a:rPr lang="ru-RU" sz="2400" dirty="0" smtClean="0">
                <a:latin typeface="Poppins" panose="02000000000000000000" pitchFamily="2" charset="0"/>
                <a:cs typeface="Poppins" panose="02000000000000000000" pitchFamily="2" charset="0"/>
              </a:rPr>
              <a:t>систем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u="sng" dirty="0" smtClean="0">
                <a:latin typeface="Poppins" panose="02000000000000000000" pitchFamily="2" charset="0"/>
                <a:cs typeface="Poppins" panose="02000000000000000000" pitchFamily="2" charset="0"/>
              </a:rPr>
              <a:t>Способность </a:t>
            </a:r>
            <a:r>
              <a:rPr lang="ru-RU" sz="2400" u="sng" dirty="0">
                <a:latin typeface="Poppins" panose="02000000000000000000" pitchFamily="2" charset="0"/>
                <a:cs typeface="Poppins" panose="02000000000000000000" pitchFamily="2" charset="0"/>
              </a:rPr>
              <a:t>быстро реагировать на изменения внешней среды, принимать нестандартные решения, управлять  проблемными ситуациями. </a:t>
            </a:r>
            <a:endParaRPr lang="en-US" sz="2400" u="sng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4C5EFE2F-0B21-49BA-92E6-D18BCC50D1E4}"/>
              </a:ext>
            </a:extLst>
          </p:cNvPr>
          <p:cNvSpPr txBox="1">
            <a:spLocks/>
          </p:cNvSpPr>
          <p:nvPr/>
        </p:nvSpPr>
        <p:spPr>
          <a:xfrm>
            <a:off x="685800" y="1895932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5C3C2316-7D41-4283-A852-5B74405F978E}"/>
              </a:ext>
            </a:extLst>
          </p:cNvPr>
          <p:cNvSpPr txBox="1">
            <a:spLocks/>
          </p:cNvSpPr>
          <p:nvPr/>
        </p:nvSpPr>
        <p:spPr>
          <a:xfrm>
            <a:off x="685800" y="3337731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D5DC83B0-508A-4D01-AE7C-9DBB7A9168DE}"/>
              </a:ext>
            </a:extLst>
          </p:cNvPr>
          <p:cNvSpPr txBox="1">
            <a:spLocks/>
          </p:cNvSpPr>
          <p:nvPr/>
        </p:nvSpPr>
        <p:spPr>
          <a:xfrm>
            <a:off x="695325" y="4465662"/>
            <a:ext cx="457200" cy="6277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3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endParaRPr lang="en-US" sz="1200" dirty="0">
              <a:solidFill>
                <a:srgbClr val="F8B513"/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dirty="0" smtClean="0"/>
              <a:t>К</a:t>
            </a:r>
            <a:r>
              <a:rPr lang="ru-RU" dirty="0" err="1" smtClean="0"/>
              <a:t>реативный</a:t>
            </a:r>
            <a:r>
              <a:rPr lang="ru-RU" dirty="0" smtClean="0"/>
              <a:t> сотрудник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3605212" y="1895319"/>
            <a:ext cx="6886576" cy="44196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Тот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, кто  думает, анализирует ситуацию, не принимает на веру чужое мнение, всегда ищет самые оптимальные и оригинальные пути решения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задачи, гибко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подходит к любой ситуации.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Он способен посмотреть на проблему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с неожиданной стороны, не бояться высказывать самые парадоксальные идеи и иметь желание дойти до цели, увидеть результаты своей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работы.</a:t>
            </a:r>
            <a:endParaRPr lang="en-US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000" dirty="0">
                <a:latin typeface="Poppins" panose="02000000000000000000" pitchFamily="2" charset="0"/>
                <a:cs typeface="Poppins" panose="02000000000000000000" pitchFamily="2" charset="0"/>
              </a:rPr>
              <a:t>https://www.superjob.ru/community/innovation/30795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6" y="1921590"/>
            <a:ext cx="7858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3843337"/>
            <a:ext cx="781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80"/>
            <a:ext cx="2339187" cy="22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457200" y="990600"/>
            <a:ext cx="10210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ru-RU" dirty="0" smtClean="0"/>
              <a:t>Повышение креативности обучающихся </a:t>
            </a:r>
            <a:endParaRPr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1593953" y="1797512"/>
            <a:ext cx="8364435" cy="4222288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Усиление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творческого начала как важной личностной характеристики. </a:t>
            </a: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Активизация мыслительной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творческой работы обучающихся, их инновационного поведения и интеллектуального обогащения обучение действием,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расширяющее 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область знаний и отношения к креативности в контексте избранной профессии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Расширение физических возможностей обучающихся разных возрастов</a:t>
            </a:r>
            <a:endParaRPr lang="en-US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97512"/>
            <a:ext cx="7858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81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81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288626" y="1898177"/>
            <a:ext cx="10226974" cy="419887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Обучающие программы  по различным предметным областям знаний.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sz="2400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45407" y="6201309"/>
            <a:ext cx="9695544" cy="57947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6" y="1875891"/>
            <a:ext cx="7858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hazanmu\Desktop\Estars\IMG_20201127_132905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30" y="2839504"/>
            <a:ext cx="2981246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zanmu\Desktop\Estars\IMG_20201127_132948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2" y="2733140"/>
            <a:ext cx="3267551" cy="32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azanmu\Desktop\Estars\IMG_20201127_1328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8" y="2772828"/>
            <a:ext cx="2841401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4438" y="6223596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https://fpk.unn.ru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464457" y="2057400"/>
            <a:ext cx="9493932" cy="4508500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Обучающие программы  по различным предметным областям.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Устойчивый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спрос на перечисленные программы 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определяется: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наличием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определенных индивидуальных характеристик у обучающихся (интерес к познанию, мотивация к творчеству, к достижению успеха; стремление повысить уровень профессиональной подготовки), </a:t>
            </a:r>
            <a:endParaRPr lang="ru-RU" b="1" i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использованием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в учебных курсах специальных образовательных технологий, позволяющих развивать творческое мышление студентов и слушателей. </a:t>
            </a:r>
            <a:endParaRPr lang="ru-RU" b="1" i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6" y="1875891"/>
            <a:ext cx="7858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04800" y="583229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1057654" y="1986709"/>
            <a:ext cx="8900735" cy="457919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Обучающие программы прикладной (утилитарной) направленности</a:t>
            </a: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ru-RU" sz="2400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67" y="1880268"/>
            <a:ext cx="689733" cy="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22" y="2639402"/>
            <a:ext cx="2607203" cy="3564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93038"/>
            <a:ext cx="2643453" cy="22574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9067" y="6185709"/>
            <a:ext cx="1886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https://fpk.unn.ru</a:t>
            </a:r>
          </a:p>
        </p:txBody>
      </p:sp>
    </p:spTree>
    <p:extLst>
      <p:ext uri="{BB962C8B-B14F-4D97-AF65-F5344CB8AC3E}">
        <p14:creationId xmlns:p14="http://schemas.microsoft.com/office/powerpoint/2010/main" val="41731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381000" y="203601"/>
            <a:ext cx="102108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/>
            <a:r>
              <a:rPr lang="ru-RU" sz="2800" dirty="0" smtClean="0"/>
              <a:t>Возможности и направления развития креативности обучающихся, предоставляемые образовательными организациями </a:t>
            </a:r>
            <a:endParaRPr sz="28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DAD6132F-474C-4B28-8B83-783F44E748F9}"/>
              </a:ext>
            </a:extLst>
          </p:cNvPr>
          <p:cNvSpPr txBox="1">
            <a:spLocks/>
          </p:cNvSpPr>
          <p:nvPr/>
        </p:nvSpPr>
        <p:spPr>
          <a:xfrm>
            <a:off x="533400" y="1619076"/>
            <a:ext cx="9553657" cy="451385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400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r>
              <a:rPr lang="ru-RU" sz="2400" b="1" dirty="0">
                <a:latin typeface="Poppins" panose="02000000000000000000" pitchFamily="2" charset="0"/>
                <a:cs typeface="Poppins" panose="02000000000000000000" pitchFamily="2" charset="0"/>
              </a:rPr>
              <a:t>Обучающие программы прикладной (утилитарной) направленности.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Цивилизация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на планете Земля идет по пути развития науки и техники. С каждым поколением все меньше работы остается человеческим рукам – все делают автоматы. Конечно, это очень хорошо! НО!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Рука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и разум связаны как брат и сестра. 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Люди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начали это забывать.  Нарушение информационного потока «рука-разум» ведет к деградации человека. Не окажемся ли мы через некоторое количество поколений существами, способными своими конечностями только нажимать кнопки для управления роботами (или </a:t>
            </a:r>
            <a:r>
              <a:rPr lang="ru-RU" b="1" i="1" dirty="0" smtClean="0">
                <a:latin typeface="Poppins" panose="02000000000000000000" pitchFamily="2" charset="0"/>
                <a:cs typeface="Poppins" panose="02000000000000000000" pitchFamily="2" charset="0"/>
              </a:rPr>
              <a:t>отдавать </a:t>
            </a:r>
            <a:r>
              <a:rPr lang="ru-RU" b="1" i="1" dirty="0">
                <a:latin typeface="Poppins" panose="02000000000000000000" pitchFamily="2" charset="0"/>
                <a:cs typeface="Poppins" panose="02000000000000000000" pitchFamily="2" charset="0"/>
              </a:rPr>
              <a:t>команды голосом)?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b="1" dirty="0" smtClean="0">
                <a:latin typeface="Poppins" panose="02000000000000000000" pitchFamily="2" charset="0"/>
                <a:cs typeface="Poppins" panose="02000000000000000000" pitchFamily="2" charset="0"/>
              </a:rPr>
              <a:t>	</a:t>
            </a:r>
            <a:endParaRPr lang="ru-RU" b="1" dirty="0" smtClean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609E1215-40CD-484D-BF20-EF232FC4D6BD}"/>
              </a:ext>
            </a:extLst>
          </p:cNvPr>
          <p:cNvSpPr txBox="1">
            <a:spLocks/>
          </p:cNvSpPr>
          <p:nvPr/>
        </p:nvSpPr>
        <p:spPr>
          <a:xfrm>
            <a:off x="464457" y="6314919"/>
            <a:ext cx="9695544" cy="250981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2" y="1431942"/>
            <a:ext cx="688908" cy="8474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2886" y="6255743"/>
            <a:ext cx="8713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lant.org/</a:t>
            </a:r>
            <a:r>
              <a:rPr lang="en-US" sz="1600" dirty="0" err="1"/>
              <a:t>publikacii</a:t>
            </a:r>
            <a:r>
              <a:rPr lang="en-US" sz="1600" dirty="0"/>
              <a:t>/15927-zachem-nughno-dopolnitelynoe-obrwww.art-taazovanie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50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812</TotalTime>
  <Words>781</Words>
  <Application>Microsoft Office PowerPoint</Application>
  <PresentationFormat>Широкоэкранный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Lato Heavy</vt:lpstr>
      <vt:lpstr>Poppins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estars_presentation_layout</dc:title>
  <dc:creator>Maria</dc:creator>
  <cp:lastModifiedBy>Masha</cp:lastModifiedBy>
  <cp:revision>130</cp:revision>
  <dcterms:created xsi:type="dcterms:W3CDTF">2018-10-15T10:26:57Z</dcterms:created>
  <dcterms:modified xsi:type="dcterms:W3CDTF">2020-11-27T20:57:41Z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2018-10-15T00:00:00Z</vt:filetime>
  </property>
</Properties>
</file>