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8" r:id="rId1"/>
    <p:sldMasterId id="2147483802" r:id="rId2"/>
  </p:sldMasterIdLst>
  <p:notesMasterIdLst>
    <p:notesMasterId r:id="rId18"/>
  </p:notesMasterIdLst>
  <p:sldIdLst>
    <p:sldId id="267" r:id="rId3"/>
    <p:sldId id="259" r:id="rId4"/>
    <p:sldId id="311" r:id="rId5"/>
    <p:sldId id="310" r:id="rId6"/>
    <p:sldId id="270" r:id="rId7"/>
    <p:sldId id="312" r:id="rId8"/>
    <p:sldId id="269" r:id="rId9"/>
    <p:sldId id="279" r:id="rId10"/>
    <p:sldId id="272" r:id="rId11"/>
    <p:sldId id="314" r:id="rId12"/>
    <p:sldId id="257" r:id="rId13"/>
    <p:sldId id="277" r:id="rId14"/>
    <p:sldId id="313" r:id="rId15"/>
    <p:sldId id="273" r:id="rId16"/>
    <p:sldId id="278" r:id="rId1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9F1653-3993-40A0-B39D-08E222A4A1B6}">
          <p14:sldIdLst>
            <p14:sldId id="267"/>
            <p14:sldId id="259"/>
            <p14:sldId id="311"/>
            <p14:sldId id="310"/>
            <p14:sldId id="270"/>
            <p14:sldId id="312"/>
            <p14:sldId id="269"/>
            <p14:sldId id="279"/>
            <p14:sldId id="272"/>
            <p14:sldId id="314"/>
            <p14:sldId id="257"/>
            <p14:sldId id="277"/>
            <p14:sldId id="313"/>
            <p14:sldId id="273"/>
            <p14:sldId id="278"/>
          </p14:sldIdLst>
        </p14:section>
        <p14:section name="Раздел без заголовка" id="{64CD7744-85EF-42AD-B1E5-41E0BE0D5C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6400" userDrawn="1">
          <p15:clr>
            <a:srgbClr val="A4A3A4"/>
          </p15:clr>
        </p15:guide>
        <p15:guide id="4" orient="horz" pos="1440" userDrawn="1">
          <p15:clr>
            <a:srgbClr val="A4A3A4"/>
          </p15:clr>
        </p15:guide>
        <p15:guide id="5" pos="3456" userDrawn="1">
          <p15:clr>
            <a:srgbClr val="A4A3A4"/>
          </p15:clr>
        </p15:guide>
        <p15:guide id="6" orient="horz" pos="4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D39"/>
    <a:srgbClr val="F8B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82" d="100"/>
          <a:sy n="82" d="100"/>
        </p:scale>
        <p:origin x="874" y="58"/>
      </p:cViewPr>
      <p:guideLst>
        <p:guide orient="horz" pos="624"/>
        <p:guide pos="288"/>
        <p:guide pos="6400"/>
        <p:guide orient="horz" pos="1440"/>
        <p:guide pos="3456"/>
        <p:guide orient="horz" pos="413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9E9A-F81B-4C84-9F9B-215AB0B22EB2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6BBD-2506-47FE-AC91-CD3FCDBFA4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8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0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5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9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2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95FF7-61AF-40EB-A544-A19B2967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39" y="1981200"/>
            <a:ext cx="3611326" cy="5435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1A2FC9-6E8F-4FB0-8CF8-BBD32EF00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E11C2-644E-418C-A601-5DCFF2C861C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75A757-FB68-4AFD-9CD5-E664D7F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8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374FF-7F73-4ACE-9DF4-61546EB19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1C7D7F-06E1-49BD-AD40-4207A8945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2A8B0-7FE4-401F-8B05-36184EC7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068D0-2352-4260-ABCE-8DB2FB48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BA737-465B-4EBE-B685-7D0EBA59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EC2B0-71F2-413C-991A-2A05D1AA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C7755-D558-4BED-ABE6-EA1D59B8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B05AC-6E90-4D3F-9538-64B5BC17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A9844-93A1-4381-A5E3-278DB64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04B94-8423-426F-BA4C-54DE9324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71243-684E-4400-B45D-0836131B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2F2E9-E909-475B-BFD1-780BDFA5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BF22C-5220-423E-BD89-19E0968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ED24B-04F7-4072-A6C2-BA7CC557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CD6E4-B06A-44A2-A88D-91C80CF4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3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CA7E-2F31-4D8D-A938-FE225F6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BD2C0-A70C-4B2D-BF69-479A8877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12AB31-16E8-4414-A2E2-4D3F595B7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45E1A-F007-4A93-A597-9143C11B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CBEAF-A17F-4020-8AD2-F09EA27F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7D1F9-B3E1-476B-AE3C-95A98320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7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0D3B9-5E65-449D-963B-672E885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F2550-91C8-4C1F-A915-B416CBBA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41126-73E0-4E56-8783-B393B001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B089D1-A73D-4496-85AC-5C92DEA55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98B99E-DD40-4115-8CEF-CA7873F23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D4C4FD-D8A5-4F94-8228-C8CF7DE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B5DDE0-5B34-4FCD-8833-C383A0B7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004AEC-3C9B-42D6-ACDC-82FD2EBB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5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B0477-A780-4C3A-8CD5-B1A6B25D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CAB2B-E733-4A30-ADA4-32FD706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DE9C41-26C4-4EF3-AFFA-42E08480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7A7FE3-C9FB-4BAA-9795-F6AF0376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27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8880C6-8C32-4EF8-9D9A-706769EB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3AD593-CD85-4E79-B216-31AE8551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31ED9D-8A5A-4D2A-8AF0-5B715E81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01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2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F8D0-BA3F-4635-80C0-CC711998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722F4-731F-4C96-9406-60FE06A2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E744AE-9847-4DCC-9045-19CC8358D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53EA4-24CD-4375-8EF3-01B547B3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11E3D-FB37-4DAC-8475-91906EB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C12944-FE6A-43BD-930C-3797CC9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4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7CBDE-96EF-4611-9284-96F6891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B199B-ED52-4969-9CE5-223821E3D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02DEBC-F353-472A-9CB8-927DB11B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7383B-4350-459E-8092-1C607695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13BFD0-D1D5-4A02-A863-CFE013C2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B5BE2-731F-4773-AA68-72D9500A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1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E8F3-9D0D-43DC-A13B-7F5C446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EEE106-CB42-4562-B3B9-8D5D93CE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32244-7FF5-485F-904C-0DB19BA8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8F03B-97E9-4C8A-82E0-67E2C382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4EDA6-1433-4920-9E2D-75A41B1B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7A0442-1344-4C63-89E7-71AF7AF5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560F1-8604-46AB-B826-44B5D26A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FE972-1D88-457E-A00A-12EA20DB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61608-0C31-4F6B-8744-49E8C7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C4979-1E1C-4466-B36B-620ECCC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05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D914B-1070-4BD6-9E87-5D818AA1B1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E4880-57BA-492B-BF1F-ED941D95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F0A3C-705A-4B1C-86F2-1D308B2A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8C5B7-8546-4109-BA6A-9A6419C42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20B31-58B2-48CB-9D27-2FB5DD37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78A5B-9379-4769-B79F-EFAAE75D0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4BC07-415C-468E-A749-DA3197F1D1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obrnauki.gov.ru/common/upload/library/2018/10/Politika_v_oblasti_IS_s_VOI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edmarke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edmarket.r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3AB411-42E5-420C-8E24-F69BA82FA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F911A0-4599-41CF-8F9D-A5FD93A4138E}"/>
              </a:ext>
            </a:extLst>
          </p:cNvPr>
          <p:cNvSpPr/>
          <p:nvPr/>
        </p:nvSpPr>
        <p:spPr>
          <a:xfrm>
            <a:off x="1981200" y="3048000"/>
            <a:ext cx="642578" cy="685800"/>
          </a:xfrm>
          <a:prstGeom prst="rect">
            <a:avLst/>
          </a:prstGeom>
          <a:solidFill>
            <a:srgbClr val="F8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381001" y="4008829"/>
            <a:ext cx="2971800" cy="548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</a:pPr>
            <a:r>
              <a:rPr lang="ru-RU" sz="2200" dirty="0">
                <a:solidFill>
                  <a:srgbClr val="F8B513"/>
                </a:solidFill>
                <a:latin typeface="Calibri"/>
                <a:cs typeface="Calibri"/>
              </a:rPr>
              <a:t>Дарья</a:t>
            </a:r>
          </a:p>
          <a:p>
            <a:pPr marR="5080">
              <a:lnSpc>
                <a:spcPct val="80000"/>
              </a:lnSpc>
            </a:pPr>
            <a:r>
              <a:rPr lang="ru-RU" sz="2200" dirty="0">
                <a:solidFill>
                  <a:srgbClr val="F8B513"/>
                </a:solidFill>
                <a:latin typeface="Calibri"/>
                <a:cs typeface="Calibri"/>
              </a:rPr>
              <a:t>АЛЕКСЕЕВА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AE35EF7-39DF-4FD3-8BBC-0EB15BE0EB6D}"/>
              </a:ext>
            </a:extLst>
          </p:cNvPr>
          <p:cNvSpPr/>
          <p:nvPr/>
        </p:nvSpPr>
        <p:spPr>
          <a:xfrm>
            <a:off x="2133599" y="457200"/>
            <a:ext cx="3124201" cy="3124200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>
                <a:latin typeface="Calibri"/>
                <a:cs typeface="Calibri"/>
              </a:rPr>
              <a:t>ИЗОБРАЖЕНИЕ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B593487-45C5-49D7-9A89-DB980F9AE1C8}"/>
              </a:ext>
            </a:extLst>
          </p:cNvPr>
          <p:cNvSpPr txBox="1"/>
          <p:nvPr/>
        </p:nvSpPr>
        <p:spPr>
          <a:xfrm>
            <a:off x="5529028" y="2209800"/>
            <a:ext cx="6662379" cy="391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70000"/>
              </a:lnSpc>
            </a:pPr>
            <a:r>
              <a:rPr lang="ru-RU" sz="6000" b="0" i="0" dirty="0">
                <a:solidFill>
                  <a:srgbClr val="000000"/>
                </a:solidFill>
                <a:effectLst/>
              </a:rPr>
              <a:t>Интеллектуальная собственность в онлайн-образовании: </a:t>
            </a:r>
          </a:p>
          <a:p>
            <a:pPr marR="5080">
              <a:lnSpc>
                <a:spcPct val="70000"/>
              </a:lnSpc>
            </a:pPr>
            <a:r>
              <a:rPr lang="ru-RU" sz="6000" b="0" i="0" dirty="0">
                <a:solidFill>
                  <a:srgbClr val="000000"/>
                </a:solidFill>
                <a:effectLst/>
              </a:rPr>
              <a:t>к постановке проб</a:t>
            </a:r>
            <a:r>
              <a:rPr lang="ru-RU" sz="6000" dirty="0">
                <a:solidFill>
                  <a:srgbClr val="000000"/>
                </a:solidFill>
              </a:rPr>
              <a:t>лемы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0379198-1591-46BD-8819-4B36070CC05D}"/>
              </a:ext>
            </a:extLst>
          </p:cNvPr>
          <p:cNvSpPr txBox="1"/>
          <p:nvPr/>
        </p:nvSpPr>
        <p:spPr>
          <a:xfrm>
            <a:off x="381001" y="4827350"/>
            <a:ext cx="2971800" cy="18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</a:pPr>
            <a:r>
              <a:rPr lang="ru-RU" sz="1500" dirty="0">
                <a:solidFill>
                  <a:srgbClr val="F8B513"/>
                </a:solidFill>
                <a:latin typeface="Calibri"/>
                <a:cs typeface="Calibri"/>
              </a:rPr>
              <a:t>МГУ имени М.В. Ломоносова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08DF00A-8A2C-40AF-92A4-CEF88BDBB389}"/>
              </a:ext>
            </a:extLst>
          </p:cNvPr>
          <p:cNvCxnSpPr>
            <a:cxnSpLocks/>
          </p:cNvCxnSpPr>
          <p:nvPr/>
        </p:nvCxnSpPr>
        <p:spPr>
          <a:xfrm>
            <a:off x="381001" y="4694629"/>
            <a:ext cx="2242777" cy="0"/>
          </a:xfrm>
          <a:prstGeom prst="line">
            <a:avLst/>
          </a:prstGeom>
          <a:ln w="12700">
            <a:solidFill>
              <a:srgbClr val="F8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ADEC4-C0E4-48E4-A4BF-D09056FEF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457200"/>
            <a:ext cx="312420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sz="4000" dirty="0"/>
              <a:t>Политика в области интеллектуальной собственности для университетов (2018)</a:t>
            </a:r>
            <a:endParaRPr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4101715-1755-48C7-B616-75E9D4A2CD5B}"/>
              </a:ext>
            </a:extLst>
          </p:cNvPr>
          <p:cNvSpPr txBox="1">
            <a:spLocks/>
          </p:cNvSpPr>
          <p:nvPr/>
        </p:nvSpPr>
        <p:spPr>
          <a:xfrm>
            <a:off x="5486400" y="2286000"/>
            <a:ext cx="4673601" cy="40386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3 модели закрепления прав на РИД:</a:t>
            </a:r>
          </a:p>
          <a:p>
            <a:pPr marL="457200" indent="-457200">
              <a:buAutoNum type="arabicParenBoth"/>
            </a:pPr>
            <a:r>
              <a:rPr lang="ru-RU" dirty="0"/>
              <a:t>Правообладатель – организация</a:t>
            </a:r>
          </a:p>
          <a:p>
            <a:pPr marL="457200" indent="-457200">
              <a:buAutoNum type="arabicParenBoth"/>
            </a:pPr>
            <a:r>
              <a:rPr lang="ru-RU" dirty="0"/>
              <a:t>Правообладатель – автор</a:t>
            </a:r>
          </a:p>
          <a:p>
            <a:pPr marL="457200" indent="-457200">
              <a:buAutoNum type="arabicParenBoth"/>
            </a:pPr>
            <a:r>
              <a:rPr lang="ru-RU" dirty="0"/>
              <a:t>Смешанная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3326C1B-CBF5-4AC6-8C6F-E83C8EBF121C}"/>
              </a:ext>
            </a:extLst>
          </p:cNvPr>
          <p:cNvSpPr/>
          <p:nvPr/>
        </p:nvSpPr>
        <p:spPr>
          <a:xfrm>
            <a:off x="471899" y="2273998"/>
            <a:ext cx="4043950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noFill/>
          <a:ln w="38100">
            <a:solidFill>
              <a:srgbClr val="F8B513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/>
              <a:cs typeface="Calibri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3D8BE80-9C7C-471A-A580-6F831B897774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69505-478B-432E-BBB5-D362FCA98309}"/>
              </a:ext>
            </a:extLst>
          </p:cNvPr>
          <p:cNvSpPr txBox="1"/>
          <p:nvPr/>
        </p:nvSpPr>
        <p:spPr>
          <a:xfrm>
            <a:off x="838200" y="2275840"/>
            <a:ext cx="3429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https://www.minobrnauki.gov.ru/common/upload/library/2018/10/Politika_v_oblasti_IS_s_VOIS.pdf</a:t>
            </a:r>
            <a:r>
              <a:rPr lang="ru-RU" sz="3600" dirty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92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02608" y="972007"/>
            <a:ext cx="2866968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5520" y="2847755"/>
            <a:ext cx="2894056" cy="11535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2608" y="4365105"/>
            <a:ext cx="2866968" cy="1287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80177" y="951279"/>
            <a:ext cx="2700573" cy="1515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2263" y="2723810"/>
            <a:ext cx="2668486" cy="1287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12262" y="4221088"/>
            <a:ext cx="2668487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4790216" y="1423900"/>
            <a:ext cx="801729" cy="5760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4773613" y="3140968"/>
            <a:ext cx="801729" cy="5760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4790216" y="4761148"/>
            <a:ext cx="801729" cy="5760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6744072" y="1423900"/>
            <a:ext cx="855712" cy="5760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6744072" y="3140968"/>
            <a:ext cx="855712" cy="5760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6760146" y="4761148"/>
            <a:ext cx="855712" cy="57606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10054" y="972007"/>
            <a:ext cx="1368152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" name="Овал 5"/>
          <p:cNvSpPr/>
          <p:nvPr/>
        </p:nvSpPr>
        <p:spPr>
          <a:xfrm>
            <a:off x="5510054" y="2744924"/>
            <a:ext cx="1368152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10054" y="4365104"/>
            <a:ext cx="1368152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48273" y="1356001"/>
            <a:ext cx="1291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Модель «Правообладатель- Организация»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6003" y="3128723"/>
            <a:ext cx="1291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Модель «Правообладатель- автор»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8272" y="4833737"/>
            <a:ext cx="1291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Смешанная модель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8432" y="1006847"/>
            <a:ext cx="2921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Контроль Организации за использование ИС, в том числе за публикуемыми материалами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Формирование портфеля нематериальных активов и увеличение доходов Организации за счет коммерциализации ИС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Четкий порядок работы с ИС: один правообладатель в отношении всех объектов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Профессиональный подход к управлению ИС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Снятие с исследователей нагрузки, связанной с управлением ИС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3647" y="2906545"/>
            <a:ext cx="27648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Избежание накопления невостребованных Организацией РИД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Заинтересованность работников в создании перспективных разработок и их продвижении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Стимулирование использование нестандартных систем коммерциализации РИД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Простой процесс опубликования научных работ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3647" y="4515625"/>
            <a:ext cx="27648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Организация сохраняет исключительные права на коммерчески перспективные разработки, одновременно авторы свободно публикуют научные труды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Не происходит накопления невостребованных Организацией произведений, которые при этом не могут использоваться авторами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0177" y="989427"/>
            <a:ext cx="2764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Накопление невостребованных Организацией РИД, в которых потенциально заинтересованы авторы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Незаинтересованность работников-авторов в разработке рыночно ориентированных продуктов и в продвижении разработок на рынке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Риск создания ситуации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зарегулированности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процесса управления ИС, не позволяющей использовать нестандартные схемы коммерциализации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12263" y="2836606"/>
            <a:ext cx="27648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Риск потери Организацией ценных результатов и перспективных исследователей («уходит в бизнес», продвигая свою разработку)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Управление ИС осуществляется не профессионалами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Отсутствие четкой системы управления ИС с отработанными механизмами коммерциализации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15085" y="4212233"/>
            <a:ext cx="27648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Нет единого подхода к определению правообладателя на уровне Организации – сложности с восприятием правил работниками, обучающимися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Юридические сложности: необходимость установления различных условий в договорах и локальных актах в отношении различных объектов/субъектов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Риск обнародования информации о коммерчески перспективных разработках и публикациях работников-авторов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54017" y="291541"/>
            <a:ext cx="818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Преимущества и недостатки моделей закрепления прав на онлайн-курсы в вузах</a:t>
            </a:r>
          </a:p>
        </p:txBody>
      </p:sp>
    </p:spTree>
    <p:extLst>
      <p:ext uri="{BB962C8B-B14F-4D97-AF65-F5344CB8AC3E}">
        <p14:creationId xmlns:p14="http://schemas.microsoft.com/office/powerpoint/2010/main" val="54879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Проблема авторских прав на служебное произведение</a:t>
            </a:r>
            <a:endParaRPr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4101715-1755-48C7-B616-75E9D4A2CD5B}"/>
              </a:ext>
            </a:extLst>
          </p:cNvPr>
          <p:cNvSpPr txBox="1">
            <a:spLocks/>
          </p:cNvSpPr>
          <p:nvPr/>
        </p:nvSpPr>
        <p:spPr>
          <a:xfrm>
            <a:off x="5486400" y="2286000"/>
            <a:ext cx="4673601" cy="40386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- Авторские права на произведение науки,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литературы или искусства,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созданное в пределах установленных для работника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(автора) трудовых обязанностей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(служебное произведение), принадлежат автору.</a:t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- Исключительное право на служебное произведение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принадлежит работодателю,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если трудовым или гражданско-правовым договором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между работодателем и автором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не предусмотрено иное.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3326C1B-CBF5-4AC6-8C6F-E83C8EBF121C}"/>
              </a:ext>
            </a:extLst>
          </p:cNvPr>
          <p:cNvSpPr/>
          <p:nvPr/>
        </p:nvSpPr>
        <p:spPr>
          <a:xfrm>
            <a:off x="471899" y="2273998"/>
            <a:ext cx="4043950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noFill/>
          <a:ln w="38100">
            <a:solidFill>
              <a:srgbClr val="F8B513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/>
              <a:cs typeface="Calibri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3D8BE80-9C7C-471A-A580-6F831B897774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69505-478B-432E-BBB5-D362FCA98309}"/>
              </a:ext>
            </a:extLst>
          </p:cNvPr>
          <p:cNvSpPr txBox="1"/>
          <p:nvPr/>
        </p:nvSpPr>
        <p:spPr>
          <a:xfrm>
            <a:off x="609600" y="3244334"/>
            <a:ext cx="342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Exo 2"/>
              </a:rPr>
              <a:t>Гражданский кодекс Российской Федерации ст. 1295 пп.1-2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40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СВОБОДНОЕ ИСПОЛЬЗОВАНИЕ ПРОИЗВЕДЕНИЯ</a:t>
            </a:r>
            <a:endParaRPr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4101715-1755-48C7-B616-75E9D4A2CD5B}"/>
              </a:ext>
            </a:extLst>
          </p:cNvPr>
          <p:cNvSpPr txBox="1">
            <a:spLocks/>
          </p:cNvSpPr>
          <p:nvPr/>
        </p:nvSpPr>
        <p:spPr>
          <a:xfrm>
            <a:off x="4876800" y="1606152"/>
            <a:ext cx="5283201" cy="464224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/>
              <a:t>цитирование в оригинале и в переводе в научных, полемических, критических, информационных, учебных целях, в целях раскрытия творческого замысла автора правомерно обнародованных произведений в объеме, оправданном целью цитирования;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/>
              <a:t>использование правомерно обнародованных произведений и отрывков из них в качестве иллюстраций…;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/>
              <a:t> …. публично произнесенных политических речей, обращений, докладов и аналогичных произведений в объеме, оправданном информационной целью. При этом за авторами таких произведений сохраняется право на их использование в сборниках;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800" dirty="0">
                <a:latin typeface="Arial" panose="020B060402020202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3326C1B-CBF5-4AC6-8C6F-E83C8EBF121C}"/>
              </a:ext>
            </a:extLst>
          </p:cNvPr>
          <p:cNvSpPr/>
          <p:nvPr/>
        </p:nvSpPr>
        <p:spPr>
          <a:xfrm>
            <a:off x="471899" y="2273998"/>
            <a:ext cx="4043950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noFill/>
          <a:ln w="38100">
            <a:solidFill>
              <a:srgbClr val="F8B513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/>
              <a:cs typeface="Calibri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3D8BE80-9C7C-471A-A580-6F831B897774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69505-478B-432E-BBB5-D362FCA98309}"/>
              </a:ext>
            </a:extLst>
          </p:cNvPr>
          <p:cNvSpPr txBox="1"/>
          <p:nvPr/>
        </p:nvSpPr>
        <p:spPr>
          <a:xfrm>
            <a:off x="609600" y="3244334"/>
            <a:ext cx="3429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1"/>
                </a:solidFill>
                <a:effectLst/>
                <a:latin typeface="PT Sans"/>
              </a:rPr>
              <a:t>ГК РФ Статья 1274. Свободное использование произведения в информационных, научных, учебных или культурных целях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60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Право ИС как социальная технология</a:t>
            </a:r>
            <a:endParaRPr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5486400" y="2362200"/>
            <a:ext cx="4673601" cy="39624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Social software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(определение)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Основа: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консеквенционалистский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аргумент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Проблема: эффективность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85465E9A-4444-47CC-94F6-7D919C408506}"/>
              </a:ext>
            </a:extLst>
          </p:cNvPr>
          <p:cNvSpPr/>
          <p:nvPr/>
        </p:nvSpPr>
        <p:spPr>
          <a:xfrm>
            <a:off x="471899" y="2273998"/>
            <a:ext cx="4043950" cy="40506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latin typeface="Calibri"/>
                <a:cs typeface="Calibri"/>
              </a:rPr>
              <a:t>ИЗОБРАЖЕНИЕ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4C5EFE2F-0B21-49BA-92E6-D18BCC50D1E4}"/>
              </a:ext>
            </a:extLst>
          </p:cNvPr>
          <p:cNvSpPr txBox="1">
            <a:spLocks/>
          </p:cNvSpPr>
          <p:nvPr/>
        </p:nvSpPr>
        <p:spPr>
          <a:xfrm>
            <a:off x="4876800" y="2362200"/>
            <a:ext cx="457200" cy="627736"/>
          </a:xfrm>
          <a:prstGeom prst="rect">
            <a:avLst/>
          </a:prstGeom>
        </p:spPr>
        <p:txBody>
          <a:bodyPr lIns="0" tIns="0" rIns="0" bIns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9000" dirty="0">
                <a:solidFill>
                  <a:srgbClr val="F8B513"/>
                </a:solidFill>
                <a:latin typeface="+mj-lt"/>
                <a:cs typeface="Poppins" panose="02000000000000000000" pitchFamily="2" charset="0"/>
              </a:rPr>
              <a:t>*</a:t>
            </a:r>
            <a:endParaRPr lang="en-US" sz="90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5C3C2316-7D41-4283-A852-5B74405F978E}"/>
              </a:ext>
            </a:extLst>
          </p:cNvPr>
          <p:cNvSpPr txBox="1">
            <a:spLocks/>
          </p:cNvSpPr>
          <p:nvPr/>
        </p:nvSpPr>
        <p:spPr>
          <a:xfrm>
            <a:off x="4876800" y="3448050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cs typeface="Poppins" panose="02000000000000000000" pitchFamily="2" charset="0"/>
              </a:rPr>
              <a:t>*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D5DC83B0-508A-4D01-AE7C-9DBB7A9168DE}"/>
              </a:ext>
            </a:extLst>
          </p:cNvPr>
          <p:cNvSpPr txBox="1">
            <a:spLocks/>
          </p:cNvSpPr>
          <p:nvPr/>
        </p:nvSpPr>
        <p:spPr>
          <a:xfrm>
            <a:off x="4876800" y="4858664"/>
            <a:ext cx="457200" cy="627736"/>
          </a:xfrm>
          <a:prstGeom prst="rect">
            <a:avLst/>
          </a:prstGeom>
        </p:spPr>
        <p:txBody>
          <a:bodyPr lIns="0" tIns="0" rIns="0" bIns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endParaRPr lang="ru-RU" sz="36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cs typeface="Poppins" panose="02000000000000000000" pitchFamily="2" charset="0"/>
              </a:rPr>
              <a:t>*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E5377-FB46-4D83-9F67-AC65650C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3998"/>
            <a:ext cx="4058649" cy="40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FB8E7-A353-47D4-8F8B-FFECD32AF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7A14602D-6086-4A9E-BC07-3CDEA72F2B3E}"/>
              </a:ext>
            </a:extLst>
          </p:cNvPr>
          <p:cNvSpPr txBox="1"/>
          <p:nvPr/>
        </p:nvSpPr>
        <p:spPr>
          <a:xfrm>
            <a:off x="457200" y="3115132"/>
            <a:ext cx="11430000" cy="1051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b="0" dirty="0">
                <a:solidFill>
                  <a:srgbClr val="F8B513"/>
                </a:solidFill>
              </a:rPr>
              <a:t>Спасибо,</a:t>
            </a:r>
          </a:p>
          <a:p>
            <a:pPr algn="ctr">
              <a:lnSpc>
                <a:spcPct val="85000"/>
              </a:lnSpc>
            </a:pPr>
            <a:r>
              <a:rPr lang="ru-RU" b="0" dirty="0">
                <a:solidFill>
                  <a:srgbClr val="F8B513"/>
                </a:solidFill>
              </a:rPr>
              <a:t>до новых встреч!</a:t>
            </a:r>
            <a:endParaRPr b="0" dirty="0">
              <a:solidFill>
                <a:srgbClr val="F8B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51850" y="2273998"/>
            <a:ext cx="3371306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>
                <a:latin typeface="Calibri"/>
                <a:cs typeface="Calibri"/>
              </a:rPr>
              <a:t>ИЗОБРАЖЕНИЕ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990600"/>
            <a:ext cx="10210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sz="3600" dirty="0"/>
              <a:t>МИРОВОЙ РЫНОК ОНЛАЙН-ОБРАЗОВАНИЯ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4290336" y="2203108"/>
            <a:ext cx="13722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1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3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68359" y="2203164"/>
            <a:ext cx="1415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2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69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89562" y="2203164"/>
            <a:ext cx="14147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3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35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19B4C-C200-4366-B7B9-59AE5DC1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7" y="1977768"/>
            <a:ext cx="9267825" cy="3819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99CD73-EF37-4686-A7B7-24F33FE07089}"/>
              </a:ext>
            </a:extLst>
          </p:cNvPr>
          <p:cNvSpPr txBox="1"/>
          <p:nvPr/>
        </p:nvSpPr>
        <p:spPr>
          <a:xfrm>
            <a:off x="775156" y="61571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http://research.edmarket.ru/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51850" y="2273998"/>
            <a:ext cx="3371306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>
                <a:latin typeface="Calibri"/>
                <a:cs typeface="Calibri"/>
              </a:rPr>
              <a:t>ИЗОБРАЖЕНИЕ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990600"/>
            <a:ext cx="10210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РЫНОК ОБРАЗОВАНИЯ В РОССИИ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90336" y="2203108"/>
            <a:ext cx="13722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1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3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68359" y="2203164"/>
            <a:ext cx="1415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2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69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89562" y="2203164"/>
            <a:ext cx="14147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3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35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9CD73-EF37-4686-A7B7-24F33FE07089}"/>
              </a:ext>
            </a:extLst>
          </p:cNvPr>
          <p:cNvSpPr txBox="1"/>
          <p:nvPr/>
        </p:nvSpPr>
        <p:spPr>
          <a:xfrm>
            <a:off x="775156" y="61571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https://estars.hse.ru/mirror/pubs/share/211448255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9F70D2-23B0-4F39-9610-D708A8F1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" y="2121642"/>
            <a:ext cx="9359564" cy="36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51850" y="2273998"/>
            <a:ext cx="3371306" cy="3364802"/>
          </a:xfrm>
          <a:custGeom>
            <a:avLst/>
            <a:gdLst/>
            <a:ahLst/>
            <a:cxnLst/>
            <a:rect l="l" t="t" r="r" b="b"/>
            <a:pathLst>
              <a:path w="3542029" h="3644900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781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>
                <a:latin typeface="Calibri"/>
                <a:cs typeface="Calibri"/>
              </a:rPr>
              <a:t>ИЗОБРАЖЕНИЕ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990600"/>
            <a:ext cx="10210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ОНЛАЙН-ОБРАЗОВАНИЕ В РОССИИ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90336" y="2203108"/>
            <a:ext cx="13722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1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3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68359" y="2203164"/>
            <a:ext cx="1415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2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69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89562" y="2203164"/>
            <a:ext cx="14147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Заголовок 3</a:t>
            </a:r>
            <a:endParaRPr sz="17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3530" y="2680791"/>
            <a:ext cx="153479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Text Lorem ipsum  dolor sit amet,  consectetur  adipiscing elit.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Suspendisse varius  lacus vel risus fringilla  congue. Pellentesque  convallis tortor lacus,  non sodales quam  venenatis id. In hac  habitasse platea  dictumst. et arcu  posuere elementum.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CA942-41BE-4C5F-A000-23118A654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2243518"/>
            <a:ext cx="9373867" cy="3676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A3E283-8327-4DC4-A42F-447CF7FB7E50}"/>
              </a:ext>
            </a:extLst>
          </p:cNvPr>
          <p:cNvSpPr txBox="1"/>
          <p:nvPr/>
        </p:nvSpPr>
        <p:spPr>
          <a:xfrm>
            <a:off x="495893" y="6081063"/>
            <a:ext cx="8961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http://research.edmarket.ru/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5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pc="20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ПРАВОВОЕ РЕГУЛИРОВАНИЕ ОНЛАЙН-ОБРАЗОВАНИЯ</a:t>
            </a:r>
          </a:p>
          <a:p>
            <a:pPr>
              <a:lnSpc>
                <a:spcPct val="100000"/>
              </a:lnSpc>
            </a:pP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9D094582-D99B-44C1-9623-ECB671334598}"/>
              </a:ext>
            </a:extLst>
          </p:cNvPr>
          <p:cNvSpPr txBox="1">
            <a:spLocks/>
          </p:cNvSpPr>
          <p:nvPr/>
        </p:nvSpPr>
        <p:spPr>
          <a:xfrm>
            <a:off x="475946" y="2304544"/>
            <a:ext cx="17338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Законодательство об образовании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id="{F9721198-AE8F-42A1-B807-119ADF11F1B6}"/>
              </a:ext>
            </a:extLst>
          </p:cNvPr>
          <p:cNvSpPr txBox="1">
            <a:spLocks/>
          </p:cNvSpPr>
          <p:nvPr/>
        </p:nvSpPr>
        <p:spPr>
          <a:xfrm>
            <a:off x="2457146" y="2304543"/>
            <a:ext cx="1733854" cy="2877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Трудовое право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985E6AE3-3629-4E43-B0F6-E72B12739850}"/>
              </a:ext>
            </a:extLst>
          </p:cNvPr>
          <p:cNvSpPr txBox="1">
            <a:spLocks/>
          </p:cNvSpPr>
          <p:nvPr/>
        </p:nvSpPr>
        <p:spPr>
          <a:xfrm>
            <a:off x="4191000" y="2304544"/>
            <a:ext cx="1981200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03</a:t>
            </a:r>
            <a:endParaRPr lang="ru-RU" sz="3200" dirty="0">
              <a:solidFill>
                <a:srgbClr val="F8B513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Право интеллектуальной собственности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3200" dirty="0">
              <a:solidFill>
                <a:srgbClr val="F8B513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9CC668ED-9307-4BDF-A8DF-F6A9691E98EE}"/>
              </a:ext>
            </a:extLst>
          </p:cNvPr>
          <p:cNvSpPr txBox="1">
            <a:spLocks/>
          </p:cNvSpPr>
          <p:nvPr/>
        </p:nvSpPr>
        <p:spPr>
          <a:xfrm>
            <a:off x="6419546" y="2304544"/>
            <a:ext cx="17338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«Цифровое право»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B5E513F5-D2A0-4EB7-A22F-04CB0E2AB6A2}"/>
              </a:ext>
            </a:extLst>
          </p:cNvPr>
          <p:cNvSpPr txBox="1">
            <a:spLocks/>
          </p:cNvSpPr>
          <p:nvPr/>
        </p:nvSpPr>
        <p:spPr>
          <a:xfrm>
            <a:off x="8400746" y="2304544"/>
            <a:ext cx="17338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05</a:t>
            </a:r>
            <a:endParaRPr lang="ru-RU" dirty="0">
              <a:solidFill>
                <a:srgbClr val="F8B513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…</a:t>
            </a:r>
            <a:endParaRPr lang="en-US" dirty="0">
              <a:solidFill>
                <a:srgbClr val="F8B513"/>
              </a:solidFill>
              <a:latin typeface="+mj-lt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C38BBD78-9554-471C-BBEE-BC53C8305D28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4033F-1939-4EEB-B1F1-62C6682B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/>
          <a:lstStyle/>
          <a:p>
            <a:r>
              <a:rPr lang="ru-RU" dirty="0"/>
              <a:t>Онлайн-курсы как объект </a:t>
            </a:r>
            <a:br>
              <a:rPr lang="ru-RU" dirty="0"/>
            </a:br>
            <a:r>
              <a:rPr lang="ru-RU" dirty="0"/>
              <a:t>авторского права (права ИС)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94BD8-42F7-46B1-ABED-F94BCCE6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Montserrat"/>
              </a:rPr>
              <a:t>Интеллектуальная собственность - </a:t>
            </a:r>
            <a:r>
              <a:rPr lang="ru-RU" sz="3200" dirty="0">
                <a:solidFill>
                  <a:srgbClr val="333333"/>
                </a:solidFill>
                <a:latin typeface="Montserrat"/>
              </a:rPr>
              <a:t>и</a:t>
            </a:r>
            <a:r>
              <a:rPr lang="ru-RU" sz="3200" dirty="0"/>
              <a:t>сключительное </a:t>
            </a:r>
            <a:r>
              <a:rPr lang="ru-RU" sz="3200" u="sng" dirty="0"/>
              <a:t>право</a:t>
            </a:r>
            <a:r>
              <a:rPr lang="ru-RU" sz="3200" dirty="0"/>
              <a:t> и личные неимущественные </a:t>
            </a:r>
            <a:r>
              <a:rPr lang="ru-RU" sz="3200" u="sng" dirty="0"/>
              <a:t>права</a:t>
            </a:r>
            <a:r>
              <a:rPr lang="ru-RU" sz="3200" dirty="0"/>
              <a:t> на результаты интеллектуальной деятельности. </a:t>
            </a:r>
          </a:p>
          <a:p>
            <a:pPr marL="0" indent="0">
              <a:buNone/>
            </a:pPr>
            <a:endParaRPr lang="ru-RU" sz="3200" b="0" i="0" dirty="0">
              <a:solidFill>
                <a:srgbClr val="333333"/>
              </a:solidFill>
              <a:effectLst/>
              <a:latin typeface="Montserrat"/>
            </a:endParaRPr>
          </a:p>
          <a:p>
            <a:pPr marL="0" indent="0">
              <a:buNone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Montserrat"/>
              </a:rPr>
              <a:t>Ст. 1259 ГК РФ: объектами авторского права являются любые обнародованные и необнародованные произведения, выраженные в какой-либо объективной форме, независимо от достоинств и назначения произведения, а также от способа его выражения.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95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02E5EFA1-71EA-417A-931D-308DCFB9B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77768"/>
              </p:ext>
            </p:extLst>
          </p:nvPr>
        </p:nvGraphicFramePr>
        <p:xfrm>
          <a:off x="457200" y="2286000"/>
          <a:ext cx="9906000" cy="3907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3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201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7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cs typeface="Calibri"/>
                        </a:rPr>
                        <a:t>ЛИЧНЫЕ НЕИМУЩЕСТВЕННЫЕ</a:t>
                      </a:r>
                      <a:endParaRPr sz="1700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13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cs typeface="Calibri"/>
                        </a:rPr>
                        <a:t>ИСУЩЕСТВЕННОЕ (ИСКЛЮЧИТЕЛЬНОЕ) ПРАВО</a:t>
                      </a:r>
                      <a:endParaRPr sz="1700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13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b="1" spc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cs typeface="Calibri"/>
                        </a:rPr>
                        <a:t>ИНЫЕ ПРАВА</a:t>
                      </a:r>
                      <a:endParaRPr sz="1700" spc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9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НА ИМЯ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автора и (или) иного правообладателя использовать 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произведение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 своему усмотрению любым не противоречащим закону способом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СЛЕДОВАНИЯ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9">
                <a:tc row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НА НЕПРИКОСНОВЕННОСТЬ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ДОСТУПА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17">
                <a:tc vMerge="1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ДОСТУПА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89396"/>
                  </a:ext>
                </a:extLst>
              </a:tr>
              <a:tr h="620828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НА ОБНАРОДОВАНИЕ*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ДОСТУПА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НА ОТЗЫВ</a:t>
                      </a: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71">
                <a:tc vMerge="1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НА ВОЗНАГРАЖДЕНИЕ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5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endParaRPr lang="ru-RU"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19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76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6633761"/>
                  </a:ext>
                </a:extLst>
              </a:tr>
              <a:tr h="620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700" spc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Calibri"/>
                        </a:rPr>
                        <a:t>ПРАВО АВТОРСТВА</a:t>
                      </a:r>
                      <a:endParaRPr sz="19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endParaRPr sz="170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АВТОРСКИЕ ПРАВА</a:t>
            </a:r>
            <a:endParaRPr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0CAB346-6A32-47C5-863B-76A1C5D1191B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РАСПРОСТРАНЕННЫЕ ВОПРОСЫ ИЗ ОБЛАСТИ ПРАВА ИС В ОНЛАЙН-ОБРАЗОВАНИИ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ADFC4-AE7A-47F8-8168-598C7314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253675"/>
            <a:ext cx="571498" cy="620260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8B3F1776-2644-408C-8A9A-97DFB0DE5D46}"/>
              </a:ext>
            </a:extLst>
          </p:cNvPr>
          <p:cNvSpPr txBox="1">
            <a:spLocks/>
          </p:cNvSpPr>
          <p:nvPr/>
        </p:nvSpPr>
        <p:spPr>
          <a:xfrm>
            <a:off x="457201" y="3012811"/>
            <a:ext cx="2438400" cy="1402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ЧТО КОМУ ПРИНАДЛЕЖИТ?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794BFC9-2C35-449C-8723-5430A1AA9F46}"/>
              </a:ext>
            </a:extLst>
          </p:cNvPr>
          <p:cNvSpPr txBox="1">
            <a:spLocks/>
          </p:cNvSpPr>
          <p:nvPr/>
        </p:nvSpPr>
        <p:spPr>
          <a:xfrm>
            <a:off x="4152901" y="3012811"/>
            <a:ext cx="2438400" cy="1402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КАК ИЗБЕЖАТЬ НАРУШЕНИЯ ЧУЖИХ ПРАВ?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5300D51C-3CD9-4156-92E2-8CB342CEB114}"/>
              </a:ext>
            </a:extLst>
          </p:cNvPr>
          <p:cNvSpPr txBox="1">
            <a:spLocks/>
          </p:cNvSpPr>
          <p:nvPr/>
        </p:nvSpPr>
        <p:spPr>
          <a:xfrm>
            <a:off x="7848600" y="3012811"/>
            <a:ext cx="2438400" cy="1402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КАК ОХРАНЯТЬ СВОИ ПРАВА?</a:t>
            </a: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9259FB6-0FAB-4006-B448-0985F88C5942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8D1E5A-F284-4F2F-B1A5-342753B8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2" y="3253675"/>
            <a:ext cx="571498" cy="6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Сложный объект права ИС</a:t>
            </a:r>
            <a:endParaRPr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57200" y="2286000"/>
            <a:ext cx="9702801" cy="3124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numCol="2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1.4.1.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Онлайн-курс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результат интеллектуальной деятельности, имеющий следующее название и номер в номенклатуре (внутренней учетной системе Заказчика): «………………», № 349  по направлению «Программирование»,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включающее аудиовизуальные произведения (видео), входящие в состав Модулей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Онлайн-курса,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расположенные в соответствии со Сценарием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163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1.4.2. Модуль – составная часть Онлайн-курса.</a:t>
            </a:r>
          </a:p>
          <a:p>
            <a:pPr marL="34163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1.4.3. Сценарий - сценарий Онлайн-курса и отдельных Модулей, разработанный Исполнителем для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съемки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видеоматериалов для Онлайн-курса,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монтажа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Модулей,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Модулей для цели получения законченного Онлайн-курса.</a:t>
            </a:r>
          </a:p>
          <a:p>
            <a:pPr marL="34163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1.4.4.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 - исполнение и озвучивание роли в Модулях посредством исполнения текста и без текста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фрагменты и элементы исполнения, как включенные, так и не включенные в окончательную версию Модулей Онлайн-курса.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0DC69AF-FC38-4391-B824-386AC6D7CDB9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3195</TotalTime>
  <Words>1334</Words>
  <Application>Microsoft Office PowerPoint</Application>
  <PresentationFormat>Широкоэкранный</PresentationFormat>
  <Paragraphs>145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Exo 2</vt:lpstr>
      <vt:lpstr>Montserrat</vt:lpstr>
      <vt:lpstr>Poppins</vt:lpstr>
      <vt:lpstr>PT Sans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Онлайн-курсы как объект  авторского права (права ИС)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estars_presentation_layout</dc:title>
  <dc:creator>Maria</dc:creator>
  <cp:lastModifiedBy>Daria Alexeeva</cp:lastModifiedBy>
  <cp:revision>108</cp:revision>
  <dcterms:created xsi:type="dcterms:W3CDTF">2018-10-15T10:26:57Z</dcterms:created>
  <dcterms:modified xsi:type="dcterms:W3CDTF">2020-11-27T16:09:38Z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2018-10-15T00:00:00Z</vt:filetime>
  </property>
</Properties>
</file>