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6858000" cx="12192000"/>
  <p:notesSz cx="12192000" cy="6858000"/>
  <p:embeddedFontLst>
    <p:embeddedFont>
      <p:font typeface="Poppi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A4A3A4"/>
          </p15:clr>
        </p15:guide>
        <p15:guide id="2" pos="288">
          <p15:clr>
            <a:srgbClr val="A4A3A4"/>
          </p15:clr>
        </p15:guide>
        <p15:guide id="3" pos="640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pos="3456">
          <p15:clr>
            <a:srgbClr val="A4A3A4"/>
          </p15:clr>
        </p15:guide>
        <p15:guide id="6" orient="horz" pos="41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288"/>
        <p:guide pos="6400"/>
        <p:guide pos="1440" orient="horz"/>
        <p:guide pos="3456"/>
        <p:guide pos="41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Poppins-regular.fntdata"/><Relationship Id="rId14" Type="http://schemas.openxmlformats.org/officeDocument/2006/relationships/slide" Target="slides/slide7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font" Target="fonts/Poppi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403439" y="1981200"/>
            <a:ext cx="3611326" cy="543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showMasterSp="0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7" name="Google Shape;15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4" name="Google Shape;16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4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381001" y="4008829"/>
            <a:ext cx="29718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Евгения</a:t>
            </a:r>
            <a:endParaRPr/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ОПФЕР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4228803" y="3755966"/>
            <a:ext cx="758219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0214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Что мешает российским университетам создавать онлайн программы магистратуры?</a:t>
            </a:r>
            <a:endParaRPr b="1" i="0" sz="2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381000" y="4831947"/>
            <a:ext cx="3352799" cy="373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500" u="none" cap="none" strike="noStrike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Институт образования </a:t>
            </a:r>
            <a:endParaRPr/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500" u="none" cap="none" strike="noStrike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НИУ «Высшая школа экономики»</a:t>
            </a:r>
            <a:endParaRPr/>
          </a:p>
        </p:txBody>
      </p:sp>
      <p:cxnSp>
        <p:nvCxnSpPr>
          <p:cNvPr id="187" name="Google Shape;187;p28"/>
          <p:cNvCxnSpPr/>
          <p:nvPr/>
        </p:nvCxnSpPr>
        <p:spPr>
          <a:xfrm>
            <a:off x="381001" y="4694629"/>
            <a:ext cx="2242777" cy="0"/>
          </a:xfrm>
          <a:prstGeom prst="straightConnector1">
            <a:avLst/>
          </a:prstGeom>
          <a:noFill/>
          <a:ln cap="flat" cmpd="sng" w="12700">
            <a:solidFill>
              <a:srgbClr val="F8B51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/>
        </p:nvSpPr>
        <p:spPr>
          <a:xfrm>
            <a:off x="464457" y="853237"/>
            <a:ext cx="10210800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Нормативно закреплены лишь общие требования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к реализации программ с применением ДОТ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1123950" y="2240281"/>
            <a:ext cx="3429000" cy="902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ФГОС 3++. </a:t>
            </a:r>
            <a:r>
              <a:rPr b="0" i="0" lang="ru-RU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Организация сама обеспечивает: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0" y="2965712"/>
            <a:ext cx="5334000" cy="2844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1085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фиксацию хода образовательного процесса, результатов промежуточной и итоговой аттестации;</a:t>
            </a:r>
            <a:endParaRPr/>
          </a:p>
          <a:p>
            <a:pPr indent="-285750" lvl="1" marL="1085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учебных занятий, процедур оценки результатов обучения;</a:t>
            </a:r>
            <a:endParaRPr/>
          </a:p>
          <a:p>
            <a:pPr indent="-285750" lvl="1" marL="1085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между участниками образовательного процесса. 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153152" y="2240796"/>
            <a:ext cx="3143248" cy="595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Приказ 2017 г. </a:t>
            </a:r>
            <a:r>
              <a:rPr b="0" i="0" lang="ru-RU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Организации: 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5791200" y="3081537"/>
            <a:ext cx="4533900" cy="2475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285750" lvl="0" marL="2984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обеспечивают уровень подготовки педагогических и научных работников организации; </a:t>
            </a:r>
            <a:endParaRPr/>
          </a:p>
          <a:p>
            <a:pPr indent="-285750" lvl="0" marL="2984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оказывают учебно-методическую помощь обучающимся;</a:t>
            </a:r>
            <a:endParaRPr/>
          </a:p>
          <a:p>
            <a:pPr indent="-285750" lvl="0" marL="2984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определяют объем аудиторной нагрузки и соотношение объема занятий с применением ЭО, ДОТ.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303" y="692331"/>
            <a:ext cx="757579" cy="73295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/>
          <p:nvPr/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rgbClr val="3D4B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 rot="-5400000">
            <a:off x="1114143" y="991883"/>
            <a:ext cx="1371600" cy="2356777"/>
          </a:xfrm>
          <a:custGeom>
            <a:rect b="b" l="l" r="r" t="t"/>
            <a:pathLst>
              <a:path extrusionOk="0" h="2356777" w="1371600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rgbClr val="3D4B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стрела&#10;&#10;Автоматически созданное описание" id="209" name="Google Shape;20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3499" y="918905"/>
            <a:ext cx="1685012" cy="1685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/>
          <p:nvPr/>
        </p:nvSpPr>
        <p:spPr>
          <a:xfrm flipH="1" rot="5400000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458" y="3037579"/>
            <a:ext cx="1554016" cy="1554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/>
          <p:nvPr/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0"/>
          <p:cNvSpPr/>
          <p:nvPr/>
        </p:nvSpPr>
        <p:spPr>
          <a:xfrm flipH="1" rot="-5400000">
            <a:off x="2564669" y="3250084"/>
            <a:ext cx="1911096" cy="1100751"/>
          </a:xfrm>
          <a:prstGeom prst="rtTriangle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0"/>
          <p:cNvSpPr/>
          <p:nvPr/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24" y="1676882"/>
            <a:ext cx="2155206" cy="96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44367" y="3009630"/>
            <a:ext cx="1959088" cy="158196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/>
          <p:nvPr/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текст&#10;&#10;Автоматически созданное описание" id="218" name="Google Shape;21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07328" y="2265082"/>
            <a:ext cx="2288408" cy="22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/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63E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/>
        </p:nvSpPr>
        <p:spPr>
          <a:xfrm>
            <a:off x="914400" y="533400"/>
            <a:ext cx="97536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(не)Включение МООК в образовательные программы</a:t>
            </a:r>
            <a:endParaRPr b="1" i="0" sz="4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914400" y="2286000"/>
            <a:ext cx="8991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914400" y="2286000"/>
            <a:ext cx="8232168" cy="3276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Трудности с подбором МООК под матрицу компетенций образовательной программы.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критериев качества МООК.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все МООКи предполагают итоговую аттестацию.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Трудности с включением МООК в учебный план.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включения МООК необходима его аффилиация с вузом для решения проблемы авторских прав.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/>
        </p:nvSpPr>
        <p:spPr>
          <a:xfrm>
            <a:off x="457200" y="990600"/>
            <a:ext cx="102108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Проблемы при реализации онлайн программ</a:t>
            </a:r>
            <a:endParaRPr b="1" i="0" sz="32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1681" y="3184217"/>
            <a:ext cx="571498" cy="62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 txBox="1"/>
          <p:nvPr/>
        </p:nvSpPr>
        <p:spPr>
          <a:xfrm>
            <a:off x="556202" y="2577957"/>
            <a:ext cx="224789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Нагрузка преподавателей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Увеличение методической и консультационной нагрузки на фоне снижения аудиторной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3938431" y="2547135"/>
            <a:ext cx="284336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Возмещения стоимости личного трафика преподавателей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все вузы оплачивают аккаунты и интернет трафик для преподавателей, работающих из дома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1351" y="3184217"/>
            <a:ext cx="571498" cy="62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>
            <a:off x="7772400" y="2500045"/>
            <a:ext cx="284336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Аккредитация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Проводится по общим требованиям без учёта специфики онлайн формата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/>
        </p:nvSpPr>
        <p:spPr>
          <a:xfrm>
            <a:off x="914400" y="700117"/>
            <a:ext cx="9753600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Выводы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914400" y="2286000"/>
            <a:ext cx="8991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5715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Онлайн магистерская программа – это принципиально </a:t>
            </a:r>
            <a:r>
              <a:rPr b="1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иной подход</a:t>
            </a:r>
            <a:r>
              <a:rPr b="0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к проектированию и реализации образовательной программы; </a:t>
            </a:r>
            <a:endParaRPr/>
          </a:p>
          <a:p>
            <a:pPr indent="-101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71500" lvl="0" marL="5715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Онлайн формат предполагает не адаптацию традиционных, а разработку </a:t>
            </a:r>
            <a:r>
              <a:rPr b="1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новых видов и форматов работ</a:t>
            </a:r>
            <a:r>
              <a:rPr b="0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  <a:endParaRPr/>
          </a:p>
          <a:p>
            <a:pPr indent="-444500" lvl="0" marL="5715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71500" lvl="0" marL="5715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Необходима разработка </a:t>
            </a:r>
            <a:r>
              <a:rPr b="1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специальной нормативной базы</a:t>
            </a:r>
            <a:r>
              <a:rPr b="0" i="0" lang="ru-RU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регламентирующей разработку и реализацию образовательных программ в онлайн.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/>
        </p:nvSpPr>
        <p:spPr>
          <a:xfrm>
            <a:off x="457200" y="3115132"/>
            <a:ext cx="11430000" cy="1051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Спасибо,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до новых встреч!</a:t>
            </a:r>
            <a:endParaRPr b="0" i="0" sz="4000" u="none" cap="none" strike="noStrike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