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02" r:id="rId2"/>
  </p:sldMasterIdLst>
  <p:notesMasterIdLst>
    <p:notesMasterId r:id="rId16"/>
  </p:notesMasterIdLst>
  <p:sldIdLst>
    <p:sldId id="267" r:id="rId3"/>
    <p:sldId id="259" r:id="rId4"/>
    <p:sldId id="269" r:id="rId5"/>
    <p:sldId id="270" r:id="rId6"/>
    <p:sldId id="272" r:id="rId7"/>
    <p:sldId id="273" r:id="rId8"/>
    <p:sldId id="274" r:id="rId9"/>
    <p:sldId id="275" r:id="rId10"/>
    <p:sldId id="279" r:id="rId11"/>
    <p:sldId id="280" r:id="rId12"/>
    <p:sldId id="277" r:id="rId13"/>
    <p:sldId id="281" r:id="rId14"/>
    <p:sldId id="278" r:id="rId15"/>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829F1653-3993-40A0-B39D-08E222A4A1B6}">
          <p14:sldIdLst>
            <p14:sldId id="267"/>
            <p14:sldId id="259"/>
            <p14:sldId id="269"/>
            <p14:sldId id="270"/>
            <p14:sldId id="271"/>
            <p14:sldId id="272"/>
            <p14:sldId id="273"/>
            <p14:sldId id="274"/>
            <p14:sldId id="275"/>
            <p14:sldId id="279"/>
            <p14:sldId id="277"/>
          </p14:sldIdLst>
        </p14:section>
        <p14:section name="Раздел без заголовка" id="{64CD7744-85EF-42AD-B1E5-41E0BE0D5C05}">
          <p14:sldIdLst>
            <p14:sldId id="278"/>
          </p14:sldIdLst>
        </p14:section>
      </p14:sectionLst>
    </p:ext>
    <p:ext uri="{EFAFB233-063F-42B5-8137-9DF3F51BA10A}">
      <p15:sldGuideLst xmlns="" xmlns:p15="http://schemas.microsoft.com/office/powerpoint/2012/main">
        <p15:guide id="1" orient="horz" pos="624" userDrawn="1">
          <p15:clr>
            <a:srgbClr val="A4A3A4"/>
          </p15:clr>
        </p15:guide>
        <p15:guide id="2" pos="288" userDrawn="1">
          <p15:clr>
            <a:srgbClr val="A4A3A4"/>
          </p15:clr>
        </p15:guide>
        <p15:guide id="3" pos="6400" userDrawn="1">
          <p15:clr>
            <a:srgbClr val="A4A3A4"/>
          </p15:clr>
        </p15:guide>
        <p15:guide id="4" orient="horz" pos="1440" userDrawn="1">
          <p15:clr>
            <a:srgbClr val="A4A3A4"/>
          </p15:clr>
        </p15:guide>
        <p15:guide id="5" pos="3456" userDrawn="1">
          <p15:clr>
            <a:srgbClr val="A4A3A4"/>
          </p15:clr>
        </p15:guide>
        <p15:guide id="6" orient="horz" pos="4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8B513"/>
    <a:srgbClr val="1B1D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76" y="-78"/>
      </p:cViewPr>
      <p:guideLst>
        <p:guide orient="horz" pos="624"/>
        <p:guide orient="horz" pos="1440"/>
        <p:guide orient="horz" pos="4136"/>
        <p:guide pos="288"/>
        <p:guide pos="6400"/>
        <p:guide pos="3456"/>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FD09E9A-F81B-4C84-9F9B-215AB0B22EB2}" type="datetimeFigureOut">
              <a:rPr lang="ru-RU" smtClean="0"/>
              <a:pPr/>
              <a:t>01.12.2020</a:t>
            </a:fld>
            <a:endParaRPr lang="ru-RU" dirty="0"/>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1446BBD-2506-47FE-AC91-CD3FCDBFA4B1}" type="slidenum">
              <a:rPr lang="ru-RU" smtClean="0"/>
              <a:pPr/>
              <a:t>‹#›</a:t>
            </a:fld>
            <a:endParaRPr lang="ru-RU" dirty="0"/>
          </a:p>
        </p:txBody>
      </p:sp>
    </p:spTree>
    <p:extLst>
      <p:ext uri="{BB962C8B-B14F-4D97-AF65-F5344CB8AC3E}">
        <p14:creationId xmlns="" xmlns:p14="http://schemas.microsoft.com/office/powerpoint/2010/main" val="359853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446BBD-2506-47FE-AC91-CD3FCDBFA4B1}" type="slidenum">
              <a:rPr lang="ru-RU" smtClean="0"/>
              <a:pPr/>
              <a:t>1</a:t>
            </a:fld>
            <a:endParaRPr lang="ru-RU" dirty="0"/>
          </a:p>
        </p:txBody>
      </p:sp>
    </p:spTree>
    <p:extLst>
      <p:ext uri="{BB962C8B-B14F-4D97-AF65-F5344CB8AC3E}">
        <p14:creationId xmlns="" xmlns:p14="http://schemas.microsoft.com/office/powerpoint/2010/main" val="296929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446BBD-2506-47FE-AC91-CD3FCDBFA4B1}"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446BBD-2506-47FE-AC91-CD3FCDBFA4B1}" type="slidenum">
              <a:rPr lang="ru-RU" smtClean="0"/>
              <a:pPr/>
              <a:t>7</a:t>
            </a:fld>
            <a:endParaRPr lang="ru-RU" dirty="0"/>
          </a:p>
        </p:txBody>
      </p:sp>
    </p:spTree>
    <p:extLst>
      <p:ext uri="{BB962C8B-B14F-4D97-AF65-F5344CB8AC3E}">
        <p14:creationId xmlns="" xmlns:p14="http://schemas.microsoft.com/office/powerpoint/2010/main" val="425907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446BBD-2506-47FE-AC91-CD3FCDBFA4B1}" type="slidenum">
              <a:rPr lang="ru-RU" smtClean="0"/>
              <a:pPr/>
              <a:t>8</a:t>
            </a:fld>
            <a:endParaRPr lang="ru-RU"/>
          </a:p>
        </p:txBody>
      </p:sp>
    </p:spTree>
    <p:extLst>
      <p:ext uri="{BB962C8B-B14F-4D97-AF65-F5344CB8AC3E}">
        <p14:creationId xmlns="" xmlns:p14="http://schemas.microsoft.com/office/powerpoint/2010/main" val="200854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446BBD-2506-47FE-AC91-CD3FCDBFA4B1}" type="slidenum">
              <a:rPr lang="ru-RU" smtClean="0"/>
              <a:pPr/>
              <a:t>9</a:t>
            </a:fld>
            <a:endParaRPr lang="ru-RU"/>
          </a:p>
        </p:txBody>
      </p:sp>
    </p:spTree>
    <p:extLst>
      <p:ext uri="{BB962C8B-B14F-4D97-AF65-F5344CB8AC3E}">
        <p14:creationId xmlns="" xmlns:p14="http://schemas.microsoft.com/office/powerpoint/2010/main" val="390118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446BBD-2506-47FE-AC91-CD3FCDBFA4B1}" type="slidenum">
              <a:rPr lang="ru-RU" smtClean="0"/>
              <a:pPr/>
              <a:t>11</a:t>
            </a:fld>
            <a:endParaRPr lang="ru-RU"/>
          </a:p>
        </p:txBody>
      </p:sp>
    </p:spTree>
    <p:extLst>
      <p:ext uri="{BB962C8B-B14F-4D97-AF65-F5344CB8AC3E}">
        <p14:creationId xmlns="" xmlns:p14="http://schemas.microsoft.com/office/powerpoint/2010/main" val="13102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259282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3909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6514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8095FF7-61AF-40EB-A544-A19B2967675D}"/>
              </a:ext>
            </a:extLst>
          </p:cNvPr>
          <p:cNvSpPr>
            <a:spLocks noGrp="1"/>
          </p:cNvSpPr>
          <p:nvPr>
            <p:ph type="title"/>
          </p:nvPr>
        </p:nvSpPr>
        <p:spPr>
          <a:xfrm>
            <a:off x="4403439" y="1981200"/>
            <a:ext cx="3611326" cy="543560"/>
          </a:xfrm>
          <a:prstGeom prst="rect">
            <a:avLst/>
          </a:prstGeom>
        </p:spPr>
        <p:txBody>
          <a:bodyPr/>
          <a:lstStyle/>
          <a:p>
            <a:r>
              <a:rPr lang="ru-RU"/>
              <a:t>Образец заголовка</a:t>
            </a:r>
          </a:p>
        </p:txBody>
      </p:sp>
      <p:sp>
        <p:nvSpPr>
          <p:cNvPr id="3" name="Нижний колонтитул 2">
            <a:extLst>
              <a:ext uri="{FF2B5EF4-FFF2-40B4-BE49-F238E27FC236}">
                <a16:creationId xmlns="" xmlns:a16="http://schemas.microsoft.com/office/drawing/2014/main" id="{DE1A2FC9-6E8F-4FB0-8CF8-BBD32EF003DF}"/>
              </a:ext>
            </a:extLst>
          </p:cNvPr>
          <p:cNvSpPr>
            <a:spLocks noGrp="1"/>
          </p:cNvSpPr>
          <p:nvPr>
            <p:ph type="ftr" sz="quarter" idx="10"/>
          </p:nvPr>
        </p:nvSpPr>
        <p:spPr>
          <a:xfrm>
            <a:off x="4145280" y="6377940"/>
            <a:ext cx="3901440" cy="342900"/>
          </a:xfrm>
          <a:prstGeom prst="rect">
            <a:avLst/>
          </a:prstGeom>
        </p:spPr>
        <p:txBody>
          <a:bodyPr/>
          <a:lstStyle/>
          <a:p>
            <a:endParaRPr lang="ru-RU" dirty="0"/>
          </a:p>
        </p:txBody>
      </p:sp>
      <p:sp>
        <p:nvSpPr>
          <p:cNvPr id="4" name="Дата 3">
            <a:extLst>
              <a:ext uri="{FF2B5EF4-FFF2-40B4-BE49-F238E27FC236}">
                <a16:creationId xmlns="" xmlns:a16="http://schemas.microsoft.com/office/drawing/2014/main" id="{8C7E11C2-644E-418C-A601-5DCFF2C861CF}"/>
              </a:ext>
            </a:extLst>
          </p:cNvPr>
          <p:cNvSpPr>
            <a:spLocks noGrp="1"/>
          </p:cNvSpPr>
          <p:nvPr>
            <p:ph type="dt" sz="half" idx="11"/>
          </p:nvPr>
        </p:nvSpPr>
        <p:spPr>
          <a:xfrm>
            <a:off x="609600" y="6377940"/>
            <a:ext cx="2804160" cy="342900"/>
          </a:xfrm>
          <a:prstGeom prst="rect">
            <a:avLst/>
          </a:prstGeom>
        </p:spPr>
        <p:txBody>
          <a:bodyPr/>
          <a:lstStyle/>
          <a:p>
            <a:fld id="{1D8BD707-D9CF-40AE-B4C6-C98DA3205C09}" type="datetimeFigureOut">
              <a:rPr lang="en-US" smtClean="0"/>
              <a:pPr/>
              <a:t>12/1/2020</a:t>
            </a:fld>
            <a:endParaRPr lang="en-US" dirty="0"/>
          </a:p>
        </p:txBody>
      </p:sp>
      <p:sp>
        <p:nvSpPr>
          <p:cNvPr id="5" name="Номер слайда 4">
            <a:extLst>
              <a:ext uri="{FF2B5EF4-FFF2-40B4-BE49-F238E27FC236}">
                <a16:creationId xmlns="" xmlns:a16="http://schemas.microsoft.com/office/drawing/2014/main" id="{6A75A757-FB68-4AFD-9CD5-E664D7F2D760}"/>
              </a:ext>
            </a:extLst>
          </p:cNvPr>
          <p:cNvSpPr>
            <a:spLocks noGrp="1"/>
          </p:cNvSpPr>
          <p:nvPr>
            <p:ph type="sldNum" sz="quarter" idx="12"/>
          </p:nvPr>
        </p:nvSpPr>
        <p:spPr>
          <a:xfrm>
            <a:off x="8778240" y="6377940"/>
            <a:ext cx="2804160" cy="342900"/>
          </a:xfrm>
          <a:prstGeom prst="rect">
            <a:avLst/>
          </a:prstGeom>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394658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1374FF-7F73-4ACE-9DF4-61546EB194E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D21C7D7F-06E1-49BD-AD40-4207A89458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47F2A8B0-7FE4-401F-8B05-36184EC78705}"/>
              </a:ext>
            </a:extLst>
          </p:cNvPr>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5" name="Нижний колонтитул 4">
            <a:extLst>
              <a:ext uri="{FF2B5EF4-FFF2-40B4-BE49-F238E27FC236}">
                <a16:creationId xmlns="" xmlns:a16="http://schemas.microsoft.com/office/drawing/2014/main" id="{B62068D0-2352-4260-ABCE-8DB2FB4822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86BA737-465B-4EBE-B685-7D0EBA590DDF}"/>
              </a:ext>
            </a:extLst>
          </p:cNvPr>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66348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5EC2B0-71F2-413C-991A-2A05D1AAD7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09C7755-D558-4BED-ABE6-EA1D59B8CF6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BAB05AC-6E90-4D3F-9538-64B5BC1797CA}"/>
              </a:ext>
            </a:extLst>
          </p:cNvPr>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5" name="Нижний колонтитул 4">
            <a:extLst>
              <a:ext uri="{FF2B5EF4-FFF2-40B4-BE49-F238E27FC236}">
                <a16:creationId xmlns="" xmlns:a16="http://schemas.microsoft.com/office/drawing/2014/main" id="{DAFA9844-93A1-4381-A5E3-278DB648248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42004B94-8423-426F-BA4C-54DE9324873C}"/>
              </a:ext>
            </a:extLst>
          </p:cNvPr>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625191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A71243-684E-4400-B45D-0836131B976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4B02F2E9-E909-475B-BFD1-780BDFA5F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A0BF22C-5220-423E-BD89-19E09681A351}"/>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5" name="Нижний колонтитул 4">
            <a:extLst>
              <a:ext uri="{FF2B5EF4-FFF2-40B4-BE49-F238E27FC236}">
                <a16:creationId xmlns="" xmlns:a16="http://schemas.microsoft.com/office/drawing/2014/main" id="{5E1ED24B-04F7-4072-A6C2-BA7CC557977A}"/>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AFFCD6E4-B06A-44A2-A88D-91C80CF4F5B2}"/>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78273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59CA7E-2F31-4D8D-A938-FE225F6F2B0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E5BD2C0-A70C-4B2D-BF69-479A8877842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E712AB31-16E8-4414-A2E2-4D3F595B7C2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CAA45E1A-F007-4A93-A597-9143C11BE324}"/>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6" name="Нижний колонтитул 5">
            <a:extLst>
              <a:ext uri="{FF2B5EF4-FFF2-40B4-BE49-F238E27FC236}">
                <a16:creationId xmlns="" xmlns:a16="http://schemas.microsoft.com/office/drawing/2014/main" id="{9EFCBEAF-A17F-4020-8AD2-F09EA27FD7A8}"/>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38F7D1F9-B3E1-476B-AE3C-95A98320136F}"/>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195507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A0D3B9-5E65-449D-963B-672E8855372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13F2550-91C8-4C1F-A915-B416CBBA9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5C641126-73E0-4E56-8783-B393B00181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88B089D1-A73D-4496-85AC-5C92DEA55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4498B99E-DD40-4115-8CEF-CA7873F23D1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BD4C4FD-D8A5-4F94-8228-C8CF7DE9F233}"/>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8" name="Нижний колонтитул 7">
            <a:extLst>
              <a:ext uri="{FF2B5EF4-FFF2-40B4-BE49-F238E27FC236}">
                <a16:creationId xmlns="" xmlns:a16="http://schemas.microsoft.com/office/drawing/2014/main" id="{6DB5DDE0-5B34-4FCD-8833-C383A0B71F8F}"/>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 xmlns:a16="http://schemas.microsoft.com/office/drawing/2014/main" id="{04004AEC-3C9B-42D6-ACDC-82FD2EBB3643}"/>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1987450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1B0477-A780-4C3A-8CD5-B1A6B25DA1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9C4CAB2B-E733-4A30-ADA4-32FD706D6463}"/>
              </a:ext>
            </a:extLst>
          </p:cNvPr>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4" name="Нижний колонтитул 3">
            <a:extLst>
              <a:ext uri="{FF2B5EF4-FFF2-40B4-BE49-F238E27FC236}">
                <a16:creationId xmlns="" xmlns:a16="http://schemas.microsoft.com/office/drawing/2014/main" id="{6BDE9C41-26C4-4EF3-AFFA-42E084804D0D}"/>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 xmlns:a16="http://schemas.microsoft.com/office/drawing/2014/main" id="{F47A7FE3-C9FB-4BAA-9795-F6AF037659BF}"/>
              </a:ext>
            </a:extLst>
          </p:cNvPr>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2310279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EA8880C6-8C32-4EF8-9D9A-706769EBD26A}"/>
              </a:ext>
            </a:extLst>
          </p:cNvPr>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3" name="Нижний колонтитул 2">
            <a:extLst>
              <a:ext uri="{FF2B5EF4-FFF2-40B4-BE49-F238E27FC236}">
                <a16:creationId xmlns="" xmlns:a16="http://schemas.microsoft.com/office/drawing/2014/main" id="{353AD593-CD85-4E79-B216-31AE85513F07}"/>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 xmlns:a16="http://schemas.microsoft.com/office/drawing/2014/main" id="{5931ED9D-8A5A-4D2A-8AF0-5B715E8112C0}"/>
              </a:ext>
            </a:extLst>
          </p:cNvPr>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312801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76782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D48F8D0-BA3F-4635-80C0-CC711998DC6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02722F4-731F-4C96-9406-60FE06A2C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3EE744AE-9847-4DCC-9045-19CC8358D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EE853EA4-24CD-4375-8EF3-01B547B34E78}"/>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6" name="Нижний колонтитул 5">
            <a:extLst>
              <a:ext uri="{FF2B5EF4-FFF2-40B4-BE49-F238E27FC236}">
                <a16:creationId xmlns="" xmlns:a16="http://schemas.microsoft.com/office/drawing/2014/main" id="{1CF11E3D-FB37-4DAC-8475-91906EB5DA8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32C12944-FE6A-43BD-930C-3797CC967CD8}"/>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167384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67CBDE-96EF-4611-9284-96F68915B8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6AAB199B-ED52-4969-9CE5-223821E3D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 xmlns:a16="http://schemas.microsoft.com/office/drawing/2014/main" id="{1402DEBC-F353-472A-9CB8-927DB11BB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1F7383B-4350-459E-8092-1C607695CE78}"/>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6" name="Нижний колонтитул 5">
            <a:extLst>
              <a:ext uri="{FF2B5EF4-FFF2-40B4-BE49-F238E27FC236}">
                <a16:creationId xmlns="" xmlns:a16="http://schemas.microsoft.com/office/drawing/2014/main" id="{3113BFD0-D1D5-4A02-A863-CFE013C23E4E}"/>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A9FB5BE2-731F-4773-AA68-72D9500A585E}"/>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4130212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D0E8F3-9D0D-43DC-A13B-7F5C446CA59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BFEEE106-CB42-4562-B3B9-8D5D93CE55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2D32244-7FF5-485F-904C-0DB19BA8FC79}"/>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5" name="Нижний колонтитул 4">
            <a:extLst>
              <a:ext uri="{FF2B5EF4-FFF2-40B4-BE49-F238E27FC236}">
                <a16:creationId xmlns="" xmlns:a16="http://schemas.microsoft.com/office/drawing/2014/main" id="{B6A8F03B-97E9-4C8A-82E0-67E2C382031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2C94EDA6-1433-4920-9E2D-75A41B1B33D8}"/>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422897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747A0442-1344-4C63-89E7-71AF7AF56E6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FBF560F1-8604-46AB-B826-44B5D26A78E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4EFE972-1D88-457E-A00A-12EA20DB6A93}"/>
              </a:ext>
            </a:extLst>
          </p:cNvPr>
          <p:cNvSpPr>
            <a:spLocks noGrp="1"/>
          </p:cNvSpPr>
          <p:nvPr>
            <p:ph type="dt" sz="half" idx="10"/>
          </p:nvPr>
        </p:nvSpPr>
        <p:spPr/>
        <p:txBody>
          <a:bodyPr/>
          <a:lstStyle/>
          <a:p>
            <a:fld id="{4D844E3D-A01D-403C-ABBD-1B8DD5996EAD}" type="datetimeFigureOut">
              <a:rPr lang="ru-RU" smtClean="0"/>
              <a:pPr/>
              <a:t>01.12.2020</a:t>
            </a:fld>
            <a:endParaRPr lang="ru-RU" dirty="0"/>
          </a:p>
        </p:txBody>
      </p:sp>
      <p:sp>
        <p:nvSpPr>
          <p:cNvPr id="5" name="Нижний колонтитул 4">
            <a:extLst>
              <a:ext uri="{FF2B5EF4-FFF2-40B4-BE49-F238E27FC236}">
                <a16:creationId xmlns="" xmlns:a16="http://schemas.microsoft.com/office/drawing/2014/main" id="{45961608-0C31-4F6B-8744-49E8C72BEB4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1E1C4979-1E1C-4466-B36B-620ECCC29233}"/>
              </a:ext>
            </a:extLst>
          </p:cNvPr>
          <p:cNvSpPr>
            <a:spLocks noGrp="1"/>
          </p:cNvSpPr>
          <p:nvPr>
            <p:ph type="sldNum" sz="quarter" idx="12"/>
          </p:nvPr>
        </p:nvSpPr>
        <p:spPr/>
        <p:txBody>
          <a:bodyPr/>
          <a:lstStyle/>
          <a:p>
            <a:fld id="{AF6C05E4-A64D-445D-A2DB-BDEC3601AC18}" type="slidenum">
              <a:rPr lang="ru-RU" smtClean="0"/>
              <a:pPr/>
              <a:t>‹#›</a:t>
            </a:fld>
            <a:endParaRPr lang="ru-RU" dirty="0"/>
          </a:p>
        </p:txBody>
      </p:sp>
    </p:spTree>
    <p:extLst>
      <p:ext uri="{BB962C8B-B14F-4D97-AF65-F5344CB8AC3E}">
        <p14:creationId xmlns="" xmlns:p14="http://schemas.microsoft.com/office/powerpoint/2010/main" val="106308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3079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9660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89040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321296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12/1/2020</a:t>
            </a:fld>
            <a:endParaRPr lang="en-US"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6F15528-21DE-4FAA-801E-634DDDAF4B2B}" type="slidenum">
              <a:rPr lang="ru-RU" smtClean="0"/>
              <a:pPr/>
              <a:t>‹#›</a:t>
            </a:fld>
            <a:endParaRPr lang="ru-RU" dirty="0"/>
          </a:p>
        </p:txBody>
      </p:sp>
    </p:spTree>
    <p:extLst>
      <p:ext uri="{BB962C8B-B14F-4D97-AF65-F5344CB8AC3E}">
        <p14:creationId xmlns="" xmlns:p14="http://schemas.microsoft.com/office/powerpoint/2010/main" val="279305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07388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D844E3D-A01D-403C-ABBD-1B8DD5996EAD}" type="datetimeFigureOut">
              <a:rPr lang="ru-RU" smtClean="0"/>
              <a:pPr/>
              <a:t>01.12.2020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6C05E4-A64D-445D-A2DB-BDEC3601AC18}" type="slidenum">
              <a:rPr lang="ru-RU" smtClean="0"/>
              <a:pPr/>
              <a:t>‹#›</a:t>
            </a:fld>
            <a:endParaRPr lang="ru-RU"/>
          </a:p>
        </p:txBody>
      </p:sp>
    </p:spTree>
    <p:extLst>
      <p:ext uri="{BB962C8B-B14F-4D97-AF65-F5344CB8AC3E}">
        <p14:creationId xmlns="" xmlns:p14="http://schemas.microsoft.com/office/powerpoint/2010/main" val="191980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4E3D-A01D-403C-ABBD-1B8DD5996EAD}" type="datetimeFigureOut">
              <a:rPr lang="ru-RU" smtClean="0"/>
              <a:pPr/>
              <a:t>01.12.2020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C05E4-A64D-445D-A2DB-BDEC3601AC18}" type="slidenum">
              <a:rPr lang="ru-RU" smtClean="0"/>
              <a:pPr/>
              <a:t>‹#›</a:t>
            </a:fld>
            <a:endParaRPr lang="ru-RU"/>
          </a:p>
        </p:txBody>
      </p:sp>
      <p:pic>
        <p:nvPicPr>
          <p:cNvPr id="7" name="Рисунок 6">
            <a:extLst>
              <a:ext uri="{FF2B5EF4-FFF2-40B4-BE49-F238E27FC236}">
                <a16:creationId xmlns="" xmlns:a16="http://schemas.microsoft.com/office/drawing/2014/main" id="{ADCD914B-1070-4BD6-9E87-5D818AA1B1EB}"/>
              </a:ext>
            </a:extLst>
          </p:cNvPr>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 xmlns:p14="http://schemas.microsoft.com/office/powerpoint/2010/main" val="25435083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8E4880-57BA-492B-BF1F-ED941D952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E5DF0A3C-705A-4B1C-86F2-1D308B2A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AE8C5B7-8546-4109-BA6A-9A6419C42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4E3D-A01D-403C-ABBD-1B8DD5996EAD}" type="datetimeFigureOut">
              <a:rPr lang="ru-RU" smtClean="0"/>
              <a:pPr/>
              <a:t>01.12.2020</a:t>
            </a:fld>
            <a:endParaRPr lang="ru-RU"/>
          </a:p>
        </p:txBody>
      </p:sp>
      <p:sp>
        <p:nvSpPr>
          <p:cNvPr id="5" name="Нижний колонтитул 4">
            <a:extLst>
              <a:ext uri="{FF2B5EF4-FFF2-40B4-BE49-F238E27FC236}">
                <a16:creationId xmlns="" xmlns:a16="http://schemas.microsoft.com/office/drawing/2014/main" id="{72120B31-58B2-48CB-9D27-2FB5DD379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EDF78A5B-9379-4769-B79F-EFAAE75D0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C05E4-A64D-445D-A2DB-BDEC3601AC18}" type="slidenum">
              <a:rPr lang="ru-RU" smtClean="0"/>
              <a:pPr/>
              <a:t>‹#›</a:t>
            </a:fld>
            <a:endParaRPr lang="ru-RU"/>
          </a:p>
        </p:txBody>
      </p:sp>
      <p:pic>
        <p:nvPicPr>
          <p:cNvPr id="7" name="Рисунок 6">
            <a:extLst>
              <a:ext uri="{FF2B5EF4-FFF2-40B4-BE49-F238E27FC236}">
                <a16:creationId xmlns="" xmlns:a16="http://schemas.microsoft.com/office/drawing/2014/main" id="{2974BC07-415C-468E-A749-DA3197F1D169}"/>
              </a:ext>
            </a:extLst>
          </p:cNvPr>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 xmlns:p14="http://schemas.microsoft.com/office/powerpoint/2010/main" val="312506606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akistantoday.com/" TargetMode="External"/><Relationship Id="rId2" Type="http://schemas.openxmlformats.org/officeDocument/2006/relationships/hyperlink" Target="https://dailytimes.com.pk/587446/students-disappointed-with-online-teaching-system-amid-covid-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4EF911A0-4599-41CF-8F9D-A5FD93A4138E}"/>
              </a:ext>
            </a:extLst>
          </p:cNvPr>
          <p:cNvSpPr/>
          <p:nvPr/>
        </p:nvSpPr>
        <p:spPr>
          <a:xfrm>
            <a:off x="3548422" y="3048000"/>
            <a:ext cx="642578" cy="685800"/>
          </a:xfrm>
          <a:prstGeom prst="rect">
            <a:avLst/>
          </a:prstGeom>
          <a:solidFill>
            <a:srgbClr val="F8B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object 3"/>
          <p:cNvSpPr txBox="1"/>
          <p:nvPr/>
        </p:nvSpPr>
        <p:spPr>
          <a:xfrm>
            <a:off x="762000" y="4114800"/>
            <a:ext cx="3581400" cy="302840"/>
          </a:xfrm>
          <a:prstGeom prst="rect">
            <a:avLst/>
          </a:prstGeom>
        </p:spPr>
        <p:txBody>
          <a:bodyPr vert="horz" wrap="square" lIns="0" tIns="0" rIns="0" bIns="0" rtlCol="0">
            <a:spAutoFit/>
          </a:bodyPr>
          <a:lstStyle/>
          <a:p>
            <a:pPr marR="5080">
              <a:lnSpc>
                <a:spcPct val="80000"/>
              </a:lnSpc>
            </a:pPr>
            <a:r>
              <a:rPr lang="en-US" sz="2400" dirty="0" smtClean="0">
                <a:solidFill>
                  <a:srgbClr val="FFFF00"/>
                </a:solidFill>
                <a:latin typeface="Calibri"/>
                <a:cs typeface="Calibri"/>
              </a:rPr>
              <a:t>Fozia Aamir Siddiqui</a:t>
            </a:r>
          </a:p>
        </p:txBody>
      </p:sp>
      <p:sp>
        <p:nvSpPr>
          <p:cNvPr id="13" name="object 14">
            <a:extLst>
              <a:ext uri="{FF2B5EF4-FFF2-40B4-BE49-F238E27FC236}">
                <a16:creationId xmlns="" xmlns:a16="http://schemas.microsoft.com/office/drawing/2014/main" id="{FAE35EF7-39DF-4FD3-8BBC-0EB15BE0EB6D}"/>
              </a:ext>
            </a:extLst>
          </p:cNvPr>
          <p:cNvSpPr/>
          <p:nvPr/>
        </p:nvSpPr>
        <p:spPr>
          <a:xfrm>
            <a:off x="1585686" y="838200"/>
            <a:ext cx="2615184" cy="2322576"/>
          </a:xfrm>
          <a:custGeom>
            <a:avLst/>
            <a:gdLst/>
            <a:ahLst/>
            <a:cxnLst/>
            <a:rect l="l" t="t" r="r" b="b"/>
            <a:pathLst>
              <a:path w="3542029" h="3644900">
                <a:moveTo>
                  <a:pt x="3541572" y="3644900"/>
                </a:moveTo>
                <a:lnTo>
                  <a:pt x="0" y="3644900"/>
                </a:lnTo>
                <a:lnTo>
                  <a:pt x="0" y="0"/>
                </a:lnTo>
                <a:lnTo>
                  <a:pt x="3541572" y="0"/>
                </a:lnTo>
                <a:lnTo>
                  <a:pt x="3541572" y="3644900"/>
                </a:lnTo>
                <a:close/>
              </a:path>
            </a:pathLst>
          </a:custGeom>
          <a:solidFill>
            <a:schemeClr val="bg1">
              <a:lumMod val="65000"/>
            </a:schemeClr>
          </a:solidFill>
          <a:ln w="6781">
            <a:noFill/>
          </a:ln>
        </p:spPr>
        <p:txBody>
          <a:bodyPr wrap="square" lIns="0" tIns="0" rIns="0" bIns="0" rtlCol="0" anchor="ctr"/>
          <a:lstStyle/>
          <a:p>
            <a:pPr algn="ctr"/>
            <a:endParaRPr dirty="0">
              <a:latin typeface="Calibri"/>
              <a:cs typeface="Calibri"/>
            </a:endParaRPr>
          </a:p>
        </p:txBody>
      </p:sp>
      <p:sp>
        <p:nvSpPr>
          <p:cNvPr id="15" name="object 3">
            <a:extLst>
              <a:ext uri="{FF2B5EF4-FFF2-40B4-BE49-F238E27FC236}">
                <a16:creationId xmlns="" xmlns:a16="http://schemas.microsoft.com/office/drawing/2014/main" id="{BB593487-45C5-49D7-9A89-DB980F9AE1C8}"/>
              </a:ext>
            </a:extLst>
          </p:cNvPr>
          <p:cNvSpPr txBox="1"/>
          <p:nvPr/>
        </p:nvSpPr>
        <p:spPr>
          <a:xfrm>
            <a:off x="4648200" y="3657600"/>
            <a:ext cx="6966585" cy="1200778"/>
          </a:xfrm>
          <a:prstGeom prst="rect">
            <a:avLst/>
          </a:prstGeom>
        </p:spPr>
        <p:txBody>
          <a:bodyPr vert="horz" wrap="square" lIns="0" tIns="0" rIns="0" bIns="0" rtlCol="0">
            <a:spAutoFit/>
          </a:bodyPr>
          <a:lstStyle/>
          <a:p>
            <a:pPr marR="5080">
              <a:lnSpc>
                <a:spcPct val="70000"/>
              </a:lnSpc>
            </a:pPr>
            <a:r>
              <a:rPr lang="en-US" sz="5400" dirty="0" smtClean="0"/>
              <a:t>Sociology of online learning</a:t>
            </a:r>
            <a:endParaRPr sz="5400" dirty="0">
              <a:solidFill>
                <a:schemeClr val="tx1">
                  <a:lumMod val="95000"/>
                  <a:lumOff val="5000"/>
                </a:schemeClr>
              </a:solidFill>
              <a:latin typeface="Calibri"/>
              <a:cs typeface="Calibri"/>
            </a:endParaRPr>
          </a:p>
        </p:txBody>
      </p:sp>
      <p:sp>
        <p:nvSpPr>
          <p:cNvPr id="16" name="object 3">
            <a:extLst>
              <a:ext uri="{FF2B5EF4-FFF2-40B4-BE49-F238E27FC236}">
                <a16:creationId xmlns="" xmlns:a16="http://schemas.microsoft.com/office/drawing/2014/main" id="{50379198-1591-46BD-8819-4B36070CC05D}"/>
              </a:ext>
            </a:extLst>
          </p:cNvPr>
          <p:cNvSpPr txBox="1"/>
          <p:nvPr/>
        </p:nvSpPr>
        <p:spPr>
          <a:xfrm>
            <a:off x="838200" y="4572000"/>
            <a:ext cx="2362199" cy="373949"/>
          </a:xfrm>
          <a:prstGeom prst="rect">
            <a:avLst/>
          </a:prstGeom>
        </p:spPr>
        <p:txBody>
          <a:bodyPr vert="horz" wrap="square" lIns="0" tIns="0" rIns="0" bIns="0" rtlCol="0">
            <a:spAutoFit/>
          </a:bodyPr>
          <a:lstStyle/>
          <a:p>
            <a:pPr marR="5080">
              <a:lnSpc>
                <a:spcPct val="80000"/>
              </a:lnSpc>
            </a:pPr>
            <a:r>
              <a:rPr lang="en-US" sz="1500" dirty="0" smtClean="0">
                <a:solidFill>
                  <a:srgbClr val="FFFF00"/>
                </a:solidFill>
                <a:latin typeface="Calibri"/>
                <a:cs typeface="Calibri"/>
              </a:rPr>
              <a:t>University of Sindh, Jamshoro,</a:t>
            </a:r>
          </a:p>
          <a:p>
            <a:pPr marR="5080">
              <a:lnSpc>
                <a:spcPct val="80000"/>
              </a:lnSpc>
            </a:pPr>
            <a:r>
              <a:rPr lang="en-US" sz="1500" dirty="0" smtClean="0">
                <a:solidFill>
                  <a:srgbClr val="FFFF00"/>
                </a:solidFill>
                <a:latin typeface="Calibri"/>
                <a:cs typeface="Calibri"/>
              </a:rPr>
              <a:t>Sindh, Pakistan</a:t>
            </a:r>
            <a:endParaRPr lang="ru-RU" sz="1500" dirty="0">
              <a:solidFill>
                <a:srgbClr val="FFFF00"/>
              </a:solidFill>
              <a:latin typeface="Calibri"/>
              <a:cs typeface="Calibri"/>
            </a:endParaRPr>
          </a:p>
        </p:txBody>
      </p:sp>
      <p:cxnSp>
        <p:nvCxnSpPr>
          <p:cNvPr id="18" name="Прямая соединительная линия 17">
            <a:extLst>
              <a:ext uri="{FF2B5EF4-FFF2-40B4-BE49-F238E27FC236}">
                <a16:creationId xmlns="" xmlns:a16="http://schemas.microsoft.com/office/drawing/2014/main" id="{908DF00A-8A2C-40AF-92A4-CEF88BDBB389}"/>
              </a:ext>
            </a:extLst>
          </p:cNvPr>
          <p:cNvCxnSpPr>
            <a:cxnSpLocks/>
          </p:cNvCxnSpPr>
          <p:nvPr/>
        </p:nvCxnSpPr>
        <p:spPr>
          <a:xfrm>
            <a:off x="764178" y="4448628"/>
            <a:ext cx="2468880" cy="0"/>
          </a:xfrm>
          <a:prstGeom prst="line">
            <a:avLst/>
          </a:prstGeom>
          <a:ln w="12700">
            <a:solidFill>
              <a:srgbClr val="F8B513"/>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4" cstate="print"/>
          <a:stretch>
            <a:fillRect/>
          </a:stretch>
        </p:blipFill>
        <p:spPr bwMode="auto">
          <a:xfrm>
            <a:off x="1684443" y="838200"/>
            <a:ext cx="3116157" cy="2205169"/>
          </a:xfrm>
          <a:prstGeom prst="rect">
            <a:avLst/>
          </a:prstGeom>
          <a:noFill/>
          <a:ln w="9525">
            <a:noFill/>
            <a:miter lim="800000"/>
            <a:headEnd/>
            <a:tailEnd/>
          </a:ln>
        </p:spPr>
      </p:pic>
      <p:sp>
        <p:nvSpPr>
          <p:cNvPr id="9" name="TextBox 8"/>
          <p:cNvSpPr txBox="1"/>
          <p:nvPr/>
        </p:nvSpPr>
        <p:spPr>
          <a:xfrm>
            <a:off x="838200" y="5562600"/>
            <a:ext cx="2209800" cy="369332"/>
          </a:xfrm>
          <a:prstGeom prst="rect">
            <a:avLst/>
          </a:prstGeom>
          <a:noFill/>
        </p:spPr>
        <p:txBody>
          <a:bodyPr wrap="square" rtlCol="0">
            <a:spAutoFit/>
          </a:bodyPr>
          <a:lstStyle/>
          <a:p>
            <a:pPr algn="ctr"/>
            <a:r>
              <a:rPr lang="en-US" dirty="0" smtClean="0">
                <a:solidFill>
                  <a:srgbClr val="FFC000"/>
                </a:solidFill>
              </a:rPr>
              <a:t>2</a:t>
            </a:r>
            <a:r>
              <a:rPr lang="en-US" baseline="30000" dirty="0" smtClean="0">
                <a:solidFill>
                  <a:srgbClr val="FFC000"/>
                </a:solidFill>
              </a:rPr>
              <a:t>nd</a:t>
            </a:r>
            <a:r>
              <a:rPr lang="en-US" dirty="0" smtClean="0">
                <a:solidFill>
                  <a:srgbClr val="FFC000"/>
                </a:solidFill>
              </a:rPr>
              <a:t> December 2020</a:t>
            </a:r>
            <a:endParaRPr lang="en-US" dirty="0">
              <a:solidFill>
                <a:srgbClr val="FFC000"/>
              </a:solidFill>
            </a:endParaRPr>
          </a:p>
        </p:txBody>
      </p:sp>
    </p:spTree>
    <p:extLst>
      <p:ext uri="{BB962C8B-B14F-4D97-AF65-F5344CB8AC3E}">
        <p14:creationId xmlns="" xmlns:p14="http://schemas.microsoft.com/office/powerpoint/2010/main" val="217448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9982200" cy="2438400"/>
          </a:xfrm>
        </p:spPr>
        <p:txBody>
          <a:bodyPr>
            <a:normAutofit/>
          </a:bodyPr>
          <a:lstStyle/>
          <a:p>
            <a:pPr>
              <a:buFont typeface="Arial" pitchFamily="34" charset="0"/>
              <a:buChar char="•"/>
            </a:pPr>
            <a:r>
              <a:rPr lang="en-US" sz="1800" dirty="0" smtClean="0">
                <a:latin typeface="+mn-lt"/>
              </a:rPr>
              <a:t>The less chance of communication with teachers or instructors is also a relevant issue of online learning. </a:t>
            </a:r>
            <a:br>
              <a:rPr lang="en-US" sz="1800" dirty="0" smtClean="0">
                <a:latin typeface="+mn-lt"/>
              </a:rPr>
            </a:br>
            <a:r>
              <a:rPr lang="en-US" sz="1800" dirty="0" smtClean="0">
                <a:latin typeface="+mn-lt"/>
              </a:rPr>
              <a:t> Aqeel., et al (2020) in their study on, “The Influence of Illness Perception, Anxiety and Depression Disorders on Students Mental Health during COVID-19 Outbreak in Pakistan: A Web Based Cross-Sectional Survey”. Findings of survey of 500 University students of Pakistan suggest students were facing the symptom of mild to severe anxiety and depression.</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 Researches suggest in their study to high educational authorities of Pakistan, there is an urgent need for ongoing clinical examination and management to address psychological disorders</a:t>
            </a:r>
            <a:endParaRPr lang="en-US" sz="1800" dirty="0">
              <a:latin typeface="+mn-lt"/>
            </a:endParaRPr>
          </a:p>
        </p:txBody>
      </p:sp>
      <p:sp>
        <p:nvSpPr>
          <p:cNvPr id="3" name="object 2">
            <a:extLst>
              <a:ext uri="{FF2B5EF4-FFF2-40B4-BE49-F238E27FC236}">
                <a16:creationId xmlns="" xmlns:a16="http://schemas.microsoft.com/office/drawing/2014/main" id="{475C7135-0D40-4E87-965D-823676172696}"/>
              </a:ext>
            </a:extLst>
          </p:cNvPr>
          <p:cNvSpPr txBox="1"/>
          <p:nvPr/>
        </p:nvSpPr>
        <p:spPr>
          <a:xfrm>
            <a:off x="381000" y="392668"/>
            <a:ext cx="10210800" cy="369332"/>
          </a:xfrm>
          <a:prstGeom prst="rect">
            <a:avLst/>
          </a:prstGeom>
          <a:solidFill>
            <a:schemeClr val="bg1"/>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spc="0" dirty="0" smtClean="0"/>
              <a:t>Discussion Continued</a:t>
            </a:r>
            <a:endParaRPr lang="en-US" sz="2400" spc="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475C7135-0D40-4E87-965D-823676172696}"/>
              </a:ext>
            </a:extLst>
          </p:cNvPr>
          <p:cNvSpPr txBox="1"/>
          <p:nvPr/>
        </p:nvSpPr>
        <p:spPr>
          <a:xfrm>
            <a:off x="457200" y="533400"/>
            <a:ext cx="9677400" cy="369332"/>
          </a:xfrm>
          <a:prstGeom prst="rect">
            <a:avLst/>
          </a:prstGeom>
          <a:solidFill>
            <a:srgbClr val="F8B513"/>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spc="0" dirty="0" smtClean="0"/>
              <a:t>Conclusion, Recommendation and suggestion</a:t>
            </a:r>
            <a:endParaRPr sz="2400" spc="0" dirty="0"/>
          </a:p>
        </p:txBody>
      </p:sp>
      <p:sp>
        <p:nvSpPr>
          <p:cNvPr id="8" name="Подзаголовок 2">
            <a:extLst>
              <a:ext uri="{FF2B5EF4-FFF2-40B4-BE49-F238E27FC236}">
                <a16:creationId xmlns="" xmlns:a16="http://schemas.microsoft.com/office/drawing/2014/main" id="{94101715-1755-48C7-B616-75E9D4A2CD5B}"/>
              </a:ext>
            </a:extLst>
          </p:cNvPr>
          <p:cNvSpPr txBox="1">
            <a:spLocks/>
          </p:cNvSpPr>
          <p:nvPr/>
        </p:nvSpPr>
        <p:spPr>
          <a:xfrm>
            <a:off x="5486400" y="2286000"/>
            <a:ext cx="4673601" cy="4038600"/>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endParaRPr lang="en-US" sz="1200" dirty="0">
              <a:solidFill>
                <a:schemeClr val="tx1">
                  <a:lumMod val="50000"/>
                  <a:lumOff val="50000"/>
                </a:schemeClr>
              </a:solidFill>
              <a:latin typeface="Poppins" panose="02000000000000000000" pitchFamily="2" charset="0"/>
              <a:cs typeface="Poppins" panose="02000000000000000000" pitchFamily="2" charset="0"/>
            </a:endParaRPr>
          </a:p>
        </p:txBody>
      </p:sp>
      <p:sp>
        <p:nvSpPr>
          <p:cNvPr id="9" name="object 14">
            <a:extLst>
              <a:ext uri="{FF2B5EF4-FFF2-40B4-BE49-F238E27FC236}">
                <a16:creationId xmlns="" xmlns:a16="http://schemas.microsoft.com/office/drawing/2014/main" id="{23326C1B-CBF5-4AC6-8C6F-E83C8EBF121C}"/>
              </a:ext>
            </a:extLst>
          </p:cNvPr>
          <p:cNvSpPr/>
          <p:nvPr/>
        </p:nvSpPr>
        <p:spPr>
          <a:xfrm>
            <a:off x="471899" y="2273998"/>
            <a:ext cx="4043950" cy="3364802"/>
          </a:xfrm>
          <a:custGeom>
            <a:avLst/>
            <a:gdLst/>
            <a:ahLst/>
            <a:cxnLst/>
            <a:rect l="l" t="t" r="r" b="b"/>
            <a:pathLst>
              <a:path w="3542029" h="3644900">
                <a:moveTo>
                  <a:pt x="3541572" y="3644900"/>
                </a:moveTo>
                <a:lnTo>
                  <a:pt x="0" y="3644900"/>
                </a:lnTo>
                <a:lnTo>
                  <a:pt x="0" y="0"/>
                </a:lnTo>
                <a:lnTo>
                  <a:pt x="3541572" y="0"/>
                </a:lnTo>
                <a:lnTo>
                  <a:pt x="3541572" y="3644900"/>
                </a:lnTo>
                <a:close/>
              </a:path>
            </a:pathLst>
          </a:custGeom>
          <a:noFill/>
          <a:ln w="38100">
            <a:solidFill>
              <a:srgbClr val="F8B513"/>
            </a:solidFill>
          </a:ln>
        </p:spPr>
        <p:txBody>
          <a:bodyPr wrap="square" lIns="0" tIns="0" rIns="0" bIns="0" rtlCol="0"/>
          <a:lstStyle/>
          <a:p>
            <a:endParaRPr dirty="0">
              <a:latin typeface="Calibri"/>
              <a:cs typeface="Calibri"/>
            </a:endParaRPr>
          </a:p>
        </p:txBody>
      </p:sp>
      <p:sp>
        <p:nvSpPr>
          <p:cNvPr id="11" name="Подзаголовок 2">
            <a:extLst>
              <a:ext uri="{FF2B5EF4-FFF2-40B4-BE49-F238E27FC236}">
                <a16:creationId xmlns="" xmlns:a16="http://schemas.microsoft.com/office/drawing/2014/main" id="{63D8BE80-9C7C-471A-A580-6F831B897774}"/>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7" name="Rectangle 6"/>
          <p:cNvSpPr/>
          <p:nvPr/>
        </p:nvSpPr>
        <p:spPr>
          <a:xfrm>
            <a:off x="457200" y="2438400"/>
            <a:ext cx="3886200" cy="2862322"/>
          </a:xfrm>
          <a:prstGeom prst="rect">
            <a:avLst/>
          </a:prstGeom>
        </p:spPr>
        <p:txBody>
          <a:bodyPr wrap="square">
            <a:spAutoFit/>
          </a:bodyPr>
          <a:lstStyle/>
          <a:p>
            <a:pPr>
              <a:buFont typeface="Arial" pitchFamily="34" charset="0"/>
              <a:buChar char="•"/>
            </a:pPr>
            <a:r>
              <a:rPr lang="en-US" dirty="0" smtClean="0"/>
              <a:t>The main findings of the present study revealed lack of socialization as a main cause of university under graduate’s psychological problem.</a:t>
            </a:r>
          </a:p>
          <a:p>
            <a:pPr>
              <a:buFont typeface="Arial" pitchFamily="34" charset="0"/>
              <a:buChar char="•"/>
            </a:pPr>
            <a:r>
              <a:rPr lang="en-US" dirty="0" smtClean="0"/>
              <a:t>Social connections are important to happiness, health, and overall feelings of connectivity to society.</a:t>
            </a:r>
          </a:p>
          <a:p>
            <a:pPr>
              <a:buFont typeface="Arial" pitchFamily="34" charset="0"/>
              <a:buChar char="•"/>
            </a:pPr>
            <a:r>
              <a:rPr lang="en-US" dirty="0" smtClean="0"/>
              <a:t> Lack of these connections can lead to isolation, decreased self-esteem, and shorter lifespan.</a:t>
            </a:r>
            <a:endParaRPr lang="en-US" dirty="0"/>
          </a:p>
        </p:txBody>
      </p:sp>
      <p:sp>
        <p:nvSpPr>
          <p:cNvPr id="12" name="Rectangle 11"/>
          <p:cNvSpPr/>
          <p:nvPr/>
        </p:nvSpPr>
        <p:spPr>
          <a:xfrm>
            <a:off x="4724400" y="1828800"/>
            <a:ext cx="4419600" cy="5078313"/>
          </a:xfrm>
          <a:prstGeom prst="rect">
            <a:avLst/>
          </a:prstGeom>
        </p:spPr>
        <p:txBody>
          <a:bodyPr wrap="square">
            <a:spAutoFit/>
          </a:bodyPr>
          <a:lstStyle/>
          <a:p>
            <a:pPr algn="just">
              <a:buFont typeface="Arial" pitchFamily="34" charset="0"/>
              <a:buChar char="•"/>
            </a:pPr>
            <a:r>
              <a:rPr lang="en-US" dirty="0" smtClean="0"/>
              <a:t>Students are the future of nation, their mental and psychological well being is crucial for the progress and development of state.</a:t>
            </a:r>
          </a:p>
          <a:p>
            <a:pPr algn="just">
              <a:buFont typeface="Arial" pitchFamily="34" charset="0"/>
              <a:buChar char="•"/>
            </a:pPr>
            <a:r>
              <a:rPr lang="en-US" dirty="0" smtClean="0"/>
              <a:t> It is recommended for high educational authorities of Pakistan should seriously take the Psychological issues related with online learning.</a:t>
            </a:r>
          </a:p>
          <a:p>
            <a:pPr algn="just">
              <a:buFont typeface="Arial" pitchFamily="34" charset="0"/>
              <a:buChar char="•"/>
            </a:pPr>
            <a:r>
              <a:rPr lang="en-US" dirty="0" smtClean="0"/>
              <a:t> The lack of socialization is producing lots of mental problems among students of Pakistan, including loneliness, anxiety, depression and frustration.</a:t>
            </a:r>
          </a:p>
          <a:p>
            <a:pPr algn="just">
              <a:buFont typeface="Arial" pitchFamily="34" charset="0"/>
              <a:buChar char="•"/>
            </a:pPr>
            <a:r>
              <a:rPr lang="en-US" dirty="0" smtClean="0"/>
              <a:t> It is the requirement of time to adopt some positive coping strategies for students.</a:t>
            </a:r>
          </a:p>
          <a:p>
            <a:pPr algn="just">
              <a:buFont typeface="Arial" pitchFamily="34" charset="0"/>
              <a:buChar char="•"/>
            </a:pPr>
            <a:r>
              <a:rPr lang="en-US" dirty="0" smtClean="0"/>
              <a:t> The issue of connectivity for the students belongs to remote areas of Sindh, must be resolved with the help of financial support, so they could buy internet devices for online classes.</a:t>
            </a:r>
            <a:endParaRPr lang="en-US" dirty="0"/>
          </a:p>
        </p:txBody>
      </p:sp>
    </p:spTree>
    <p:extLst>
      <p:ext uri="{BB962C8B-B14F-4D97-AF65-F5344CB8AC3E}">
        <p14:creationId xmlns="" xmlns:p14="http://schemas.microsoft.com/office/powerpoint/2010/main" val="27040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up)">
                                      <p:cBhvr>
                                        <p:cTn id="7" dur="4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9525000" cy="6096000"/>
          </a:xfrm>
        </p:spPr>
        <p:txBody>
          <a:bodyPr>
            <a:normAutofit fontScale="25000" lnSpcReduction="20000"/>
          </a:bodyPr>
          <a:lstStyle/>
          <a:p>
            <a:r>
              <a:rPr lang="en-US" sz="5600" dirty="0" smtClean="0"/>
              <a:t>Ali, N. u. (2020, April 2). Students disappointed with online teaching system amid COVID-19. Retrieved from Daily Times: </a:t>
            </a:r>
            <a:r>
              <a:rPr lang="en-US" sz="5600" u="sng" dirty="0" smtClean="0">
                <a:hlinkClick r:id="rId2"/>
              </a:rPr>
              <a:t>https://dailytimes.com.pk/587446/students-disappointed-with-online-teaching-system-amid-covid-19</a:t>
            </a:r>
            <a:endParaRPr lang="en-US" sz="5600" dirty="0" smtClean="0"/>
          </a:p>
          <a:p>
            <a:r>
              <a:rPr lang="en-US" sz="5600" dirty="0" err="1" smtClean="0"/>
              <a:t>Aqeel</a:t>
            </a:r>
            <a:r>
              <a:rPr lang="en-US" sz="5600" dirty="0" smtClean="0"/>
              <a:t>, et al, (2020) The Influence of Illness Perception, Anxiety and Depression Disorders on Students Mental Health during COVID-19 Outbreak in Pakistan: A Web Based Cross-Sectional </a:t>
            </a:r>
            <a:r>
              <a:rPr lang="en-US" sz="5600" dirty="0" smtClean="0"/>
              <a:t>Survey". preprint </a:t>
            </a:r>
            <a:r>
              <a:rPr lang="en-US" sz="5600" dirty="0" smtClean="0"/>
              <a:t>2020 DOI: 10.21203/rs.3.rs-30128/v1</a:t>
            </a:r>
          </a:p>
          <a:p>
            <a:r>
              <a:rPr lang="en-US" sz="5600" dirty="0" err="1" smtClean="0"/>
              <a:t>Bhatti</a:t>
            </a:r>
            <a:r>
              <a:rPr lang="en-US" sz="5600" dirty="0" smtClean="0"/>
              <a:t>, M.A. and M. </a:t>
            </a:r>
            <a:r>
              <a:rPr lang="en-US" sz="5600" dirty="0" err="1" smtClean="0"/>
              <a:t>Arif</a:t>
            </a:r>
            <a:r>
              <a:rPr lang="en-US" sz="5600" dirty="0" smtClean="0"/>
              <a:t>, 2006. Library and information science distance education </a:t>
            </a:r>
            <a:r>
              <a:rPr lang="en-US" sz="5600" dirty="0" smtClean="0"/>
              <a:t>and continuing </a:t>
            </a:r>
            <a:r>
              <a:rPr lang="en-US" sz="5600" dirty="0" smtClean="0"/>
              <a:t>professional development in Pakistan?, Library Review, 55(5): 307-313. 35</a:t>
            </a:r>
          </a:p>
          <a:p>
            <a:r>
              <a:rPr lang="en-US" sz="5600" dirty="0" smtClean="0"/>
              <a:t>Britt, R. (2006). Online education: A survey of faculty and students. Radiologic Technology, 77(3), 183- 190. </a:t>
            </a:r>
            <a:r>
              <a:rPr lang="en-US" sz="5600" dirty="0" err="1" smtClean="0"/>
              <a:t>Bukhsh</a:t>
            </a:r>
            <a:r>
              <a:rPr lang="en-US" sz="5600" dirty="0" smtClean="0"/>
              <a:t>,</a:t>
            </a:r>
          </a:p>
          <a:p>
            <a:r>
              <a:rPr lang="en-US" sz="5600" dirty="0" err="1" smtClean="0"/>
              <a:t>Haider,S.,Z</a:t>
            </a:r>
            <a:r>
              <a:rPr lang="en-US" sz="5600" dirty="0" smtClean="0"/>
              <a:t>.,(2020)Online education and mental stress (Accessed 10 -4-20200)daily times.com.pk&gt;online-education-and-mental-stress</a:t>
            </a:r>
          </a:p>
          <a:p>
            <a:r>
              <a:rPr lang="en-US" sz="5600" dirty="0" smtClean="0"/>
              <a:t>Muhammad </a:t>
            </a:r>
            <a:r>
              <a:rPr lang="en-US" sz="5600" dirty="0" err="1" smtClean="0"/>
              <a:t>Nawaz</a:t>
            </a:r>
            <a:r>
              <a:rPr lang="en-US" sz="5600" dirty="0" smtClean="0"/>
              <a:t>, </a:t>
            </a:r>
            <a:r>
              <a:rPr lang="en-US" sz="5600" dirty="0" err="1" smtClean="0"/>
              <a:t>Fiaz</a:t>
            </a:r>
            <a:r>
              <a:rPr lang="en-US" sz="5600" dirty="0" smtClean="0"/>
              <a:t> </a:t>
            </a:r>
            <a:r>
              <a:rPr lang="en-US" sz="5600" dirty="0" err="1" smtClean="0"/>
              <a:t>Hussain</a:t>
            </a:r>
            <a:r>
              <a:rPr lang="en-US" sz="5600" dirty="0" smtClean="0"/>
              <a:t> and </a:t>
            </a:r>
            <a:r>
              <a:rPr lang="en-US" sz="5600" dirty="0" err="1" smtClean="0"/>
              <a:t>Bilal</a:t>
            </a:r>
            <a:r>
              <a:rPr lang="en-US" sz="5600" dirty="0" smtClean="0"/>
              <a:t> </a:t>
            </a:r>
            <a:r>
              <a:rPr lang="en-US" sz="5600" dirty="0" err="1" smtClean="0"/>
              <a:t>Zaka</a:t>
            </a:r>
            <a:r>
              <a:rPr lang="en-US" sz="5600" dirty="0" smtClean="0"/>
              <a:t>(2013) Quality Assurance in E-Learning: Study of E-Learning Practices in Pakistan </a:t>
            </a:r>
            <a:r>
              <a:rPr lang="en-US" sz="5600" i="1" dirty="0" smtClean="0"/>
              <a:t>World Applied Sciences Journal</a:t>
            </a:r>
            <a:r>
              <a:rPr lang="en-US" sz="5600" dirty="0" smtClean="0"/>
              <a:t> 28 (2): 236-249, 2013</a:t>
            </a:r>
          </a:p>
          <a:p>
            <a:r>
              <a:rPr lang="en-US" sz="5600" dirty="0" err="1" smtClean="0"/>
              <a:t>Mailizar</a:t>
            </a:r>
            <a:r>
              <a:rPr lang="en-US" sz="5600" dirty="0" smtClean="0"/>
              <a:t>, </a:t>
            </a:r>
            <a:r>
              <a:rPr lang="en-US" sz="5600" dirty="0" err="1" smtClean="0"/>
              <a:t>Almanthari</a:t>
            </a:r>
            <a:r>
              <a:rPr lang="en-US" sz="5600" dirty="0" smtClean="0"/>
              <a:t>, A., </a:t>
            </a:r>
            <a:r>
              <a:rPr lang="en-US" sz="5600" dirty="0" err="1" smtClean="0"/>
              <a:t>Maulina</a:t>
            </a:r>
            <a:r>
              <a:rPr lang="en-US" sz="5600" dirty="0" smtClean="0"/>
              <a:t>, S., &amp; Bruce, S. (2020). Secondary school mathematics teachers’ views on e-learning implementation barriers during the Covid-19 pandemic: The case of </a:t>
            </a:r>
            <a:r>
              <a:rPr lang="en-US" sz="5600" dirty="0" smtClean="0"/>
              <a:t>Indonesia. Eurasia </a:t>
            </a:r>
            <a:r>
              <a:rPr lang="en-US" sz="5600" dirty="0" smtClean="0"/>
              <a:t>Journal of Mathematics, Science and Technology Education, 16(7), em1860.</a:t>
            </a:r>
          </a:p>
          <a:p>
            <a:r>
              <a:rPr lang="en-US" sz="5600" dirty="0" err="1" smtClean="0"/>
              <a:t>Niess</a:t>
            </a:r>
            <a:r>
              <a:rPr lang="en-US" sz="5600" dirty="0" smtClean="0"/>
              <a:t>, M.L., (2015) Handbook of Research on Teacher Education in the Digital Age. 2015: I.G.I. Global.</a:t>
            </a:r>
          </a:p>
          <a:p>
            <a:r>
              <a:rPr lang="en-US" sz="5600" dirty="0" smtClean="0"/>
              <a:t>Pakistan Ministry of Finance, 2010. Economic Survey 2009-2010 Available at:www.finance.gov.pk/survey/ home.html  (Accessed on the 15 May 2010).</a:t>
            </a:r>
          </a:p>
          <a:p>
            <a:r>
              <a:rPr lang="en-US" sz="5600" dirty="0" err="1" smtClean="0"/>
              <a:t>Qureshi</a:t>
            </a:r>
            <a:r>
              <a:rPr lang="en-US" sz="5600" dirty="0" smtClean="0"/>
              <a:t>., I., A et al (2012) Challenges of implementing e-learning in a Pakistani university Knowledge Management &amp; E-Learning: An International Journal, Vol.4, No.3</a:t>
            </a:r>
          </a:p>
          <a:p>
            <a:r>
              <a:rPr lang="en-US" sz="5600" dirty="0" err="1" smtClean="0"/>
              <a:t>Shafique</a:t>
            </a:r>
            <a:r>
              <a:rPr lang="en-US" sz="5600" dirty="0" smtClean="0"/>
              <a:t>, F. and K. </a:t>
            </a:r>
            <a:r>
              <a:rPr lang="en-US" sz="5600" dirty="0" err="1" smtClean="0"/>
              <a:t>Mahmood</a:t>
            </a:r>
            <a:r>
              <a:rPr lang="en-US" sz="5600" dirty="0" smtClean="0"/>
              <a:t>, 2008. “Indicators of the emerging information society in Pakistan”, Information Development, 24(1): 66-78</a:t>
            </a:r>
          </a:p>
          <a:p>
            <a:r>
              <a:rPr lang="en-US" sz="5600" u="sng" dirty="0" smtClean="0">
                <a:hlinkClick r:id="rId3"/>
              </a:rPr>
              <a:t>www.pakistantoday.com</a:t>
            </a:r>
            <a:endParaRPr lang="en-US" sz="5600" dirty="0" smtClean="0"/>
          </a:p>
          <a:p>
            <a:r>
              <a:rPr lang="en-US" sz="5600" u="sng" dirty="0" smtClean="0"/>
              <a:t>www.learnupon.com&gt;blog&gt;what-is-elearning</a:t>
            </a:r>
            <a:endParaRPr lang="en-US" sz="5600" dirty="0" smtClean="0"/>
          </a:p>
          <a:p>
            <a:r>
              <a:rPr lang="en-US" sz="5600" u="sng" dirty="0" smtClean="0"/>
              <a:t>www.elearningnc.gov&gt;about </a:t>
            </a:r>
            <a:r>
              <a:rPr lang="en-US" sz="5600" u="sng" dirty="0" err="1" smtClean="0"/>
              <a:t>elearning-_what</a:t>
            </a:r>
            <a:r>
              <a:rPr lang="en-US" sz="5600" dirty="0" smtClean="0"/>
              <a:t>- is –</a:t>
            </a:r>
            <a:r>
              <a:rPr lang="en-US" sz="5600" dirty="0" err="1" smtClean="0"/>
              <a:t>elearn</a:t>
            </a:r>
            <a:endParaRPr lang="en-US" sz="5600" dirty="0" smtClean="0"/>
          </a:p>
          <a:p>
            <a:r>
              <a:rPr lang="en-US" sz="5600" dirty="0" err="1" smtClean="0"/>
              <a:t>Zhong</a:t>
            </a:r>
            <a:r>
              <a:rPr lang="en-US" sz="5600" dirty="0" smtClean="0"/>
              <a:t>, R. (2020, March 17). The corona virus exposes education’s digital divide. Retrieved from The New York Times: https://www.nytimes.com/2020/03/17/technology/china-schools-coronavirus.html</a:t>
            </a:r>
          </a:p>
          <a:p>
            <a:r>
              <a:rPr lang="en-US" sz="5600" dirty="0" smtClean="0"/>
              <a:t> </a:t>
            </a:r>
          </a:p>
          <a:p>
            <a:r>
              <a:rPr lang="en-US" dirty="0" smtClean="0"/>
              <a:t> </a:t>
            </a:r>
          </a:p>
          <a:p>
            <a:r>
              <a:rPr lang="en-US" dirty="0" smtClean="0"/>
              <a:t> </a:t>
            </a:r>
          </a:p>
          <a:p>
            <a:r>
              <a:rPr lang="en-US" dirty="0" smtClean="0"/>
              <a:t> </a:t>
            </a:r>
          </a:p>
          <a:p>
            <a:endParaRPr lang="en-US" dirty="0"/>
          </a:p>
        </p:txBody>
      </p:sp>
      <p:sp>
        <p:nvSpPr>
          <p:cNvPr id="4" name="object 2">
            <a:extLst>
              <a:ext uri="{FF2B5EF4-FFF2-40B4-BE49-F238E27FC236}">
                <a16:creationId xmlns="" xmlns:a16="http://schemas.microsoft.com/office/drawing/2014/main" id="{475C7135-0D40-4E87-965D-823676172696}"/>
              </a:ext>
            </a:extLst>
          </p:cNvPr>
          <p:cNvSpPr txBox="1"/>
          <p:nvPr/>
        </p:nvSpPr>
        <p:spPr>
          <a:xfrm>
            <a:off x="609600" y="533400"/>
            <a:ext cx="9677400" cy="369332"/>
          </a:xfrm>
          <a:prstGeom prst="rect">
            <a:avLst/>
          </a:prstGeom>
          <a:solidFill>
            <a:srgbClr val="F8B513"/>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spc="0" dirty="0" smtClean="0"/>
              <a:t>References</a:t>
            </a:r>
            <a:endParaRPr sz="2400" spc="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7A14602D-6086-4A9E-BC07-3CDEA72F2B3E}"/>
              </a:ext>
            </a:extLst>
          </p:cNvPr>
          <p:cNvSpPr txBox="1"/>
          <p:nvPr/>
        </p:nvSpPr>
        <p:spPr>
          <a:xfrm>
            <a:off x="457200" y="3115132"/>
            <a:ext cx="11430000" cy="527837"/>
          </a:xfrm>
          <a:prstGeom prst="rect">
            <a:avLst/>
          </a:prstGeom>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pPr algn="ctr">
              <a:lnSpc>
                <a:spcPct val="85000"/>
              </a:lnSpc>
            </a:pPr>
            <a:r>
              <a:rPr lang="en-US" b="0" dirty="0">
                <a:solidFill>
                  <a:srgbClr val="F8B513"/>
                </a:solidFill>
              </a:rPr>
              <a:t>Thank you!</a:t>
            </a:r>
            <a:endParaRPr b="0" dirty="0">
              <a:solidFill>
                <a:srgbClr val="F8B513"/>
              </a:solidFill>
            </a:endParaRPr>
          </a:p>
        </p:txBody>
      </p:sp>
    </p:spTree>
    <p:extLst>
      <p:ext uri="{BB962C8B-B14F-4D97-AF65-F5344CB8AC3E}">
        <p14:creationId xmlns="" xmlns:p14="http://schemas.microsoft.com/office/powerpoint/2010/main" val="15081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304800"/>
            <a:ext cx="9677400" cy="861774"/>
          </a:xfrm>
          <a:prstGeom prst="rect">
            <a:avLst/>
          </a:prstGeom>
          <a:solidFill>
            <a:schemeClr val="accent2">
              <a:lumMod val="50000"/>
            </a:schemeClr>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pPr algn="ctr"/>
            <a:r>
              <a:rPr lang="en-US" sz="2800" dirty="0" smtClean="0">
                <a:solidFill>
                  <a:schemeClr val="bg1"/>
                </a:solidFill>
              </a:rPr>
              <a:t>Psychological Impact </a:t>
            </a:r>
            <a:r>
              <a:rPr lang="en-US" sz="2800" dirty="0" smtClean="0">
                <a:solidFill>
                  <a:schemeClr val="bg1"/>
                </a:solidFill>
              </a:rPr>
              <a:t>of </a:t>
            </a:r>
            <a:r>
              <a:rPr lang="en-US" sz="2800" dirty="0" smtClean="0">
                <a:solidFill>
                  <a:schemeClr val="bg1"/>
                </a:solidFill>
              </a:rPr>
              <a:t>Online Learning </a:t>
            </a:r>
            <a:r>
              <a:rPr lang="en-US" sz="2800" dirty="0" smtClean="0">
                <a:solidFill>
                  <a:schemeClr val="bg1"/>
                </a:solidFill>
              </a:rPr>
              <a:t>among </a:t>
            </a:r>
            <a:r>
              <a:rPr lang="en-US" sz="2800" dirty="0" smtClean="0">
                <a:solidFill>
                  <a:schemeClr val="bg1"/>
                </a:solidFill>
              </a:rPr>
              <a:t>University Undergraduates</a:t>
            </a:r>
            <a:endParaRPr sz="2800" dirty="0">
              <a:solidFill>
                <a:schemeClr val="bg1"/>
              </a:solidFill>
            </a:endParaRPr>
          </a:p>
        </p:txBody>
      </p:sp>
      <p:sp>
        <p:nvSpPr>
          <p:cNvPr id="5" name="object 5"/>
          <p:cNvSpPr txBox="1"/>
          <p:nvPr/>
        </p:nvSpPr>
        <p:spPr>
          <a:xfrm>
            <a:off x="457200" y="1370444"/>
            <a:ext cx="9677400" cy="382156"/>
          </a:xfrm>
          <a:prstGeom prst="rect">
            <a:avLst/>
          </a:prstGeom>
          <a:solidFill>
            <a:srgbClr val="F8B513"/>
          </a:solidFill>
        </p:spPr>
        <p:txBody>
          <a:bodyPr vert="horz" wrap="square" lIns="0" tIns="12700" rIns="0" bIns="0" rtlCol="0">
            <a:spAutoFit/>
          </a:bodyPr>
          <a:lstStyle/>
          <a:p>
            <a:pPr marL="12700">
              <a:lnSpc>
                <a:spcPct val="100000"/>
              </a:lnSpc>
              <a:spcBef>
                <a:spcPts val="100"/>
              </a:spcBef>
            </a:pPr>
            <a:r>
              <a:rPr lang="en-US" sz="2400" b="1" dirty="0" smtClean="0">
                <a:solidFill>
                  <a:schemeClr val="tx1">
                    <a:lumMod val="95000"/>
                    <a:lumOff val="5000"/>
                  </a:schemeClr>
                </a:solidFill>
                <a:latin typeface="Calibri"/>
                <a:cs typeface="Calibri"/>
              </a:rPr>
              <a:t>Abstract</a:t>
            </a:r>
            <a:endParaRPr sz="2400" dirty="0">
              <a:solidFill>
                <a:schemeClr val="tx1">
                  <a:lumMod val="95000"/>
                  <a:lumOff val="5000"/>
                </a:schemeClr>
              </a:solidFill>
              <a:latin typeface="Calibri"/>
              <a:cs typeface="Calibri"/>
            </a:endParaRPr>
          </a:p>
        </p:txBody>
      </p:sp>
      <p:sp>
        <p:nvSpPr>
          <p:cNvPr id="7" name="object 7"/>
          <p:cNvSpPr txBox="1"/>
          <p:nvPr/>
        </p:nvSpPr>
        <p:spPr>
          <a:xfrm>
            <a:off x="533400" y="1843886"/>
            <a:ext cx="9677400" cy="4480714"/>
          </a:xfrm>
          <a:prstGeom prst="rect">
            <a:avLst/>
          </a:prstGeom>
        </p:spPr>
        <p:txBody>
          <a:bodyPr vert="horz" wrap="square" lIns="0" tIns="12700" rIns="0" bIns="0" rtlCol="0">
            <a:spAutoFit/>
          </a:bodyPr>
          <a:lstStyle/>
          <a:p>
            <a:pPr marL="12700" marR="279400" algn="just">
              <a:lnSpc>
                <a:spcPct val="100000"/>
              </a:lnSpc>
              <a:spcBef>
                <a:spcPts val="100"/>
              </a:spcBef>
              <a:buFont typeface="Arial" pitchFamily="34" charset="0"/>
              <a:buChar char="•"/>
            </a:pPr>
            <a:r>
              <a:rPr lang="en-US" sz="2000" dirty="0" smtClean="0"/>
              <a:t> Countries across the seven continents are dealing differently with the outbreak of this century pandemic Covid-19</a:t>
            </a:r>
          </a:p>
          <a:p>
            <a:pPr marL="12700" marR="279400" algn="just">
              <a:lnSpc>
                <a:spcPct val="100000"/>
              </a:lnSpc>
              <a:spcBef>
                <a:spcPts val="100"/>
              </a:spcBef>
              <a:buFont typeface="Arial" pitchFamily="34" charset="0"/>
              <a:buChar char="•"/>
            </a:pPr>
            <a:endParaRPr lang="en-US" sz="1200" dirty="0" smtClean="0"/>
          </a:p>
          <a:p>
            <a:pPr marL="12700" marR="279400" algn="just">
              <a:lnSpc>
                <a:spcPct val="100000"/>
              </a:lnSpc>
              <a:spcBef>
                <a:spcPts val="100"/>
              </a:spcBef>
              <a:buFont typeface="Arial" pitchFamily="34" charset="0"/>
              <a:buChar char="•"/>
            </a:pPr>
            <a:r>
              <a:rPr lang="en-US" sz="2000" dirty="0" smtClean="0"/>
              <a:t> Every Country is issuing guidelines to emergency plans for public. </a:t>
            </a:r>
          </a:p>
          <a:p>
            <a:pPr marL="12700" marR="279400" algn="just">
              <a:lnSpc>
                <a:spcPct val="100000"/>
              </a:lnSpc>
              <a:spcBef>
                <a:spcPts val="100"/>
              </a:spcBef>
              <a:buFont typeface="Arial" pitchFamily="34" charset="0"/>
              <a:buChar char="•"/>
            </a:pPr>
            <a:endParaRPr lang="en-US" sz="1400" dirty="0" smtClean="0"/>
          </a:p>
          <a:p>
            <a:pPr marL="12700" marR="279400" algn="just">
              <a:lnSpc>
                <a:spcPct val="100000"/>
              </a:lnSpc>
              <a:spcBef>
                <a:spcPts val="100"/>
              </a:spcBef>
              <a:buFont typeface="Arial" pitchFamily="34" charset="0"/>
              <a:buChar char="•"/>
            </a:pPr>
            <a:r>
              <a:rPr lang="en-US" sz="2000" dirty="0" smtClean="0"/>
              <a:t> Pakistan is an underdeveloped country, already striving to deal with the socioeconomic challenges; the emergence of COVID-19 has doubled the burden</a:t>
            </a:r>
          </a:p>
          <a:p>
            <a:pPr marL="12700" marR="279400" algn="just">
              <a:lnSpc>
                <a:spcPct val="100000"/>
              </a:lnSpc>
              <a:spcBef>
                <a:spcPts val="100"/>
              </a:spcBef>
              <a:buFont typeface="Arial" pitchFamily="34" charset="0"/>
              <a:buChar char="•"/>
            </a:pPr>
            <a:endParaRPr lang="en-US" sz="1200" dirty="0" smtClean="0"/>
          </a:p>
          <a:p>
            <a:pPr marL="12700" marR="279400" algn="just">
              <a:lnSpc>
                <a:spcPct val="100000"/>
              </a:lnSpc>
              <a:spcBef>
                <a:spcPts val="100"/>
              </a:spcBef>
              <a:buFont typeface="Arial" pitchFamily="34" charset="0"/>
              <a:buChar char="•"/>
            </a:pPr>
            <a:r>
              <a:rPr lang="en-US" sz="2000" dirty="0" smtClean="0"/>
              <a:t> On 27th March 2020, Education Minister of Pakistan announced to close all the educational institutions</a:t>
            </a:r>
          </a:p>
          <a:p>
            <a:pPr marL="12700" marR="279400" algn="just">
              <a:lnSpc>
                <a:spcPct val="100000"/>
              </a:lnSpc>
              <a:spcBef>
                <a:spcPts val="100"/>
              </a:spcBef>
            </a:pPr>
            <a:endParaRPr lang="en-US" sz="1200" dirty="0" smtClean="0"/>
          </a:p>
          <a:p>
            <a:pPr marL="12700" marR="279400" algn="just">
              <a:lnSpc>
                <a:spcPct val="100000"/>
              </a:lnSpc>
              <a:spcBef>
                <a:spcPts val="100"/>
              </a:spcBef>
              <a:buFont typeface="Arial" pitchFamily="34" charset="0"/>
              <a:buChar char="•"/>
            </a:pPr>
            <a:r>
              <a:rPr lang="en-US" sz="2000" dirty="0" smtClean="0"/>
              <a:t> Present qualitative study investigated the psychological impact of online learning on students during pandemic</a:t>
            </a:r>
          </a:p>
          <a:p>
            <a:pPr marL="12700" marR="279400" algn="just">
              <a:lnSpc>
                <a:spcPct val="100000"/>
              </a:lnSpc>
              <a:spcBef>
                <a:spcPts val="100"/>
              </a:spcBef>
              <a:buFont typeface="Arial" pitchFamily="34" charset="0"/>
              <a:buChar char="•"/>
            </a:pPr>
            <a:endParaRPr lang="en-US" sz="1200" dirty="0" smtClean="0"/>
          </a:p>
          <a:p>
            <a:pPr marL="12700" marR="279400" algn="just">
              <a:lnSpc>
                <a:spcPct val="100000"/>
              </a:lnSpc>
              <a:spcBef>
                <a:spcPts val="100"/>
              </a:spcBef>
              <a:buFont typeface="Arial" pitchFamily="34" charset="0"/>
              <a:buChar char="•"/>
            </a:pPr>
            <a:r>
              <a:rPr lang="en-US" sz="2000" dirty="0" smtClean="0"/>
              <a:t> Results revealed; out of 50 students 43 were experiencing social isolation, and were severely missing their conventional classroom </a:t>
            </a:r>
            <a:r>
              <a:rPr lang="en-US" sz="2000" dirty="0" smtClean="0"/>
              <a:t>socialization</a:t>
            </a:r>
            <a:endParaRPr lang="en-US" sz="2000" dirty="0" smtClean="0"/>
          </a:p>
        </p:txBody>
      </p:sp>
      <p:sp>
        <p:nvSpPr>
          <p:cNvPr id="11" name="object 11"/>
          <p:cNvSpPr txBox="1"/>
          <p:nvPr/>
        </p:nvSpPr>
        <p:spPr>
          <a:xfrm>
            <a:off x="8303530" y="990600"/>
            <a:ext cx="1534795" cy="197490"/>
          </a:xfrm>
          <a:prstGeom prst="rect">
            <a:avLst/>
          </a:prstGeom>
        </p:spPr>
        <p:txBody>
          <a:bodyPr vert="horz" wrap="square" lIns="0" tIns="12700" rIns="0" bIns="0" rtlCol="0">
            <a:spAutoFit/>
          </a:bodyPr>
          <a:lstStyle/>
          <a:p>
            <a:pPr marL="12700" marR="279400">
              <a:lnSpc>
                <a:spcPct val="100000"/>
              </a:lnSpc>
              <a:spcBef>
                <a:spcPts val="100"/>
              </a:spcBef>
            </a:pPr>
            <a:r>
              <a:rPr sz="1200" dirty="0" smtClean="0">
                <a:solidFill>
                  <a:schemeClr val="tx1">
                    <a:lumMod val="50000"/>
                    <a:lumOff val="50000"/>
                  </a:schemeClr>
                </a:solidFill>
                <a:latin typeface="Calibri"/>
                <a:cs typeface="Calibri"/>
              </a:rPr>
              <a:t>.</a:t>
            </a:r>
            <a:endParaRPr sz="1200" dirty="0">
              <a:solidFill>
                <a:schemeClr val="tx1">
                  <a:lumMod val="50000"/>
                  <a:lumOff val="50000"/>
                </a:schemeClr>
              </a:solidFill>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475C7135-0D40-4E87-965D-823676172696}"/>
              </a:ext>
            </a:extLst>
          </p:cNvPr>
          <p:cNvSpPr txBox="1"/>
          <p:nvPr/>
        </p:nvSpPr>
        <p:spPr>
          <a:xfrm>
            <a:off x="457200" y="1"/>
            <a:ext cx="10210800" cy="615553"/>
          </a:xfrm>
          <a:prstGeom prst="rect">
            <a:avLst/>
          </a:prstGeom>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endParaRPr dirty="0"/>
          </a:p>
        </p:txBody>
      </p:sp>
      <p:sp>
        <p:nvSpPr>
          <p:cNvPr id="4" name="Подзаголовок 2">
            <a:extLst>
              <a:ext uri="{FF2B5EF4-FFF2-40B4-BE49-F238E27FC236}">
                <a16:creationId xmlns="" xmlns:a16="http://schemas.microsoft.com/office/drawing/2014/main" id="{20CAB346-6A32-47C5-863B-76A1C5D1191B}"/>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smtClean="0">
                <a:solidFill>
                  <a:schemeClr val="bg1">
                    <a:lumMod val="65000"/>
                  </a:schemeClr>
                </a:solidFill>
                <a:latin typeface="Poppins" panose="02000000000000000000" pitchFamily="2" charset="0"/>
                <a:cs typeface="Poppins" panose="02000000000000000000" pitchFamily="2" charset="0"/>
              </a:rPr>
              <a:t>*</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5" name="object 5"/>
          <p:cNvSpPr txBox="1"/>
          <p:nvPr/>
        </p:nvSpPr>
        <p:spPr>
          <a:xfrm>
            <a:off x="457200" y="304800"/>
            <a:ext cx="9677400" cy="382156"/>
          </a:xfrm>
          <a:prstGeom prst="rect">
            <a:avLst/>
          </a:prstGeom>
          <a:solidFill>
            <a:srgbClr val="F8B513"/>
          </a:solidFill>
        </p:spPr>
        <p:txBody>
          <a:bodyPr vert="horz" wrap="square" lIns="0" tIns="12700" rIns="0" bIns="0" rtlCol="0">
            <a:spAutoFit/>
          </a:bodyPr>
          <a:lstStyle/>
          <a:p>
            <a:pPr marL="12700">
              <a:lnSpc>
                <a:spcPct val="100000"/>
              </a:lnSpc>
              <a:spcBef>
                <a:spcPts val="100"/>
              </a:spcBef>
            </a:pPr>
            <a:r>
              <a:rPr lang="en-US" sz="2400" b="1" dirty="0" smtClean="0">
                <a:solidFill>
                  <a:schemeClr val="tx1">
                    <a:lumMod val="95000"/>
                    <a:lumOff val="5000"/>
                  </a:schemeClr>
                </a:solidFill>
                <a:latin typeface="Calibri"/>
                <a:cs typeface="Calibri"/>
              </a:rPr>
              <a:t>Introduction </a:t>
            </a:r>
            <a:endParaRPr sz="2400" dirty="0">
              <a:solidFill>
                <a:schemeClr val="tx1">
                  <a:lumMod val="95000"/>
                  <a:lumOff val="5000"/>
                </a:schemeClr>
              </a:solidFill>
              <a:latin typeface="Calibri"/>
              <a:cs typeface="Calibri"/>
            </a:endParaRPr>
          </a:p>
        </p:txBody>
      </p:sp>
      <p:sp>
        <p:nvSpPr>
          <p:cNvPr id="7" name="TextBox 6"/>
          <p:cNvSpPr txBox="1"/>
          <p:nvPr/>
        </p:nvSpPr>
        <p:spPr>
          <a:xfrm>
            <a:off x="442686" y="901541"/>
            <a:ext cx="9677400" cy="7632859"/>
          </a:xfrm>
          <a:prstGeom prst="rect">
            <a:avLst/>
          </a:prstGeom>
          <a:noFill/>
        </p:spPr>
        <p:txBody>
          <a:bodyPr wrap="square" rtlCol="0">
            <a:spAutoFit/>
          </a:bodyPr>
          <a:lstStyle/>
          <a:p>
            <a:pPr>
              <a:buFont typeface="Arial" pitchFamily="34" charset="0"/>
              <a:buChar char="•"/>
            </a:pPr>
            <a:r>
              <a:rPr lang="en-US" dirty="0" smtClean="0"/>
              <a:t> E-learning </a:t>
            </a:r>
            <a:r>
              <a:rPr lang="en-US" dirty="0" smtClean="0"/>
              <a:t>or online learning refers to a form of learning with the help of digital resources, through electronic devices connected with internet, e, g computers, tablets, cellular phones. The term e learning was coined by Elliott </a:t>
            </a:r>
            <a:r>
              <a:rPr lang="en-US" dirty="0" err="1" smtClean="0"/>
              <a:t>Masie</a:t>
            </a:r>
            <a:r>
              <a:rPr lang="en-US" dirty="0" smtClean="0"/>
              <a:t> in (1999</a:t>
            </a:r>
            <a:r>
              <a:rPr lang="en-US" dirty="0" smtClean="0"/>
              <a:t>)</a:t>
            </a:r>
            <a:endParaRPr lang="en-US" dirty="0" smtClean="0"/>
          </a:p>
          <a:p>
            <a:pPr>
              <a:buFont typeface="Arial" pitchFamily="34" charset="0"/>
              <a:buChar char="•"/>
            </a:pPr>
            <a:endParaRPr lang="en-US" sz="1100" dirty="0" smtClean="0"/>
          </a:p>
          <a:p>
            <a:pPr>
              <a:buFont typeface="Arial" pitchFamily="34" charset="0"/>
              <a:buChar char="•"/>
            </a:pPr>
            <a:r>
              <a:rPr lang="en-US" dirty="0" smtClean="0"/>
              <a:t> However, it is different </a:t>
            </a:r>
            <a:r>
              <a:rPr lang="en-US" dirty="0" smtClean="0"/>
              <a:t>from </a:t>
            </a:r>
            <a:r>
              <a:rPr lang="en-US" dirty="0" smtClean="0"/>
              <a:t>the traditional classroom setting, but during the class </a:t>
            </a:r>
            <a:r>
              <a:rPr lang="en-US" dirty="0" smtClean="0"/>
              <a:t>students can </a:t>
            </a:r>
            <a:r>
              <a:rPr lang="en-US" dirty="0" smtClean="0"/>
              <a:t>interact </a:t>
            </a:r>
            <a:r>
              <a:rPr lang="en-US" dirty="0" smtClean="0"/>
              <a:t>or communicate with their teachers or class </a:t>
            </a:r>
            <a:r>
              <a:rPr lang="en-US" dirty="0" smtClean="0"/>
              <a:t>fellows</a:t>
            </a:r>
          </a:p>
          <a:p>
            <a:pPr>
              <a:buFont typeface="Arial" pitchFamily="34" charset="0"/>
              <a:buChar char="•"/>
            </a:pPr>
            <a:endParaRPr lang="en-US" sz="1100" dirty="0" smtClean="0">
              <a:cs typeface="Calibri"/>
            </a:endParaRPr>
          </a:p>
          <a:p>
            <a:pPr>
              <a:buFont typeface="Arial" pitchFamily="34" charset="0"/>
              <a:buChar char="•"/>
            </a:pPr>
            <a:r>
              <a:rPr lang="en-US" dirty="0" smtClean="0">
                <a:cs typeface="Calibri"/>
              </a:rPr>
              <a:t> Although</a:t>
            </a:r>
            <a:r>
              <a:rPr lang="en-US" dirty="0" smtClean="0"/>
              <a:t> </a:t>
            </a:r>
            <a:r>
              <a:rPr lang="en-US" dirty="0" smtClean="0"/>
              <a:t>there are lots of benefits of </a:t>
            </a:r>
            <a:r>
              <a:rPr lang="en-US" dirty="0" smtClean="0"/>
              <a:t>E-learning </a:t>
            </a:r>
            <a:r>
              <a:rPr lang="en-US" dirty="0" smtClean="0"/>
              <a:t>but students preferred to learn by physically attending </a:t>
            </a:r>
            <a:r>
              <a:rPr lang="en-US" dirty="0" smtClean="0"/>
              <a:t>institutions and </a:t>
            </a:r>
            <a:r>
              <a:rPr lang="en-US" dirty="0" smtClean="0"/>
              <a:t>there are many reasons behind it. Pakistan is a country which believes and follows collectivist </a:t>
            </a:r>
            <a:r>
              <a:rPr lang="en-US" dirty="0" smtClean="0"/>
              <a:t>culture</a:t>
            </a:r>
          </a:p>
          <a:p>
            <a:pPr>
              <a:buFont typeface="Arial" pitchFamily="34" charset="0"/>
              <a:buChar char="•"/>
            </a:pPr>
            <a:endParaRPr lang="en-US" sz="1100" dirty="0" smtClean="0"/>
          </a:p>
          <a:p>
            <a:pPr>
              <a:buFont typeface="Arial" pitchFamily="34" charset="0"/>
              <a:buChar char="•"/>
            </a:pPr>
            <a:r>
              <a:rPr lang="en-US" dirty="0" smtClean="0"/>
              <a:t> After raising the number </a:t>
            </a:r>
            <a:r>
              <a:rPr lang="en-US" dirty="0" smtClean="0"/>
              <a:t>of </a:t>
            </a:r>
            <a:r>
              <a:rPr lang="en-US" dirty="0" smtClean="0"/>
              <a:t>COVID-19 </a:t>
            </a:r>
            <a:r>
              <a:rPr lang="en-US" dirty="0" smtClean="0"/>
              <a:t>cases </a:t>
            </a:r>
            <a:r>
              <a:rPr lang="en-US" dirty="0" smtClean="0"/>
              <a:t>Government of Pakistan </a:t>
            </a:r>
            <a:r>
              <a:rPr lang="en-US" dirty="0" smtClean="0"/>
              <a:t>decided </a:t>
            </a:r>
            <a:r>
              <a:rPr lang="en-US" dirty="0" smtClean="0"/>
              <a:t>the partial lockdown, </a:t>
            </a:r>
            <a:r>
              <a:rPr lang="en-US" dirty="0" smtClean="0"/>
              <a:t>health care experts issued their safety </a:t>
            </a:r>
            <a:r>
              <a:rPr lang="en-US" dirty="0" smtClean="0"/>
              <a:t>guidelines </a:t>
            </a:r>
            <a:r>
              <a:rPr lang="en-US" dirty="0" smtClean="0"/>
              <a:t>and emergency plans for </a:t>
            </a:r>
            <a:r>
              <a:rPr lang="en-US" dirty="0" smtClean="0"/>
              <a:t>the public</a:t>
            </a:r>
          </a:p>
          <a:p>
            <a:pPr>
              <a:buFont typeface="Arial" pitchFamily="34" charset="0"/>
              <a:buChar char="•"/>
            </a:pPr>
            <a:endParaRPr lang="en-US" sz="1100" dirty="0" smtClean="0"/>
          </a:p>
          <a:p>
            <a:pPr>
              <a:buFont typeface="Arial" pitchFamily="34" charset="0"/>
              <a:buChar char="•"/>
            </a:pPr>
            <a:r>
              <a:rPr lang="en-US" dirty="0" smtClean="0"/>
              <a:t> </a:t>
            </a:r>
            <a:r>
              <a:rPr lang="en-US" dirty="0" smtClean="0"/>
              <a:t>Resultantly, all the educational institutions </a:t>
            </a:r>
            <a:r>
              <a:rPr lang="en-US" dirty="0" smtClean="0"/>
              <a:t>were closed on </a:t>
            </a:r>
            <a:r>
              <a:rPr lang="en-US" dirty="0" smtClean="0"/>
              <a:t>27</a:t>
            </a:r>
            <a:r>
              <a:rPr lang="en-US" baseline="30000" dirty="0" smtClean="0"/>
              <a:t>th</a:t>
            </a:r>
            <a:r>
              <a:rPr lang="en-US" dirty="0" smtClean="0"/>
              <a:t> March 2020 in Pakistan, also </a:t>
            </a:r>
            <a:r>
              <a:rPr lang="en-US" dirty="0" smtClean="0"/>
              <a:t>Higher education commission issued guidelines for online education preparation plans.</a:t>
            </a:r>
            <a:endParaRPr lang="en-US" dirty="0" smtClean="0">
              <a:cs typeface="Calibri"/>
            </a:endParaRPr>
          </a:p>
          <a:p>
            <a:pPr>
              <a:buFont typeface="Arial" pitchFamily="34" charset="0"/>
              <a:buChar char="•"/>
            </a:pPr>
            <a:endParaRPr lang="en-US" sz="1100" dirty="0" smtClean="0"/>
          </a:p>
          <a:p>
            <a:pPr>
              <a:buFont typeface="Arial" pitchFamily="34" charset="0"/>
              <a:buChar char="•"/>
            </a:pPr>
            <a:r>
              <a:rPr lang="en-US" dirty="0" smtClean="0"/>
              <a:t> People </a:t>
            </a:r>
            <a:r>
              <a:rPr lang="en-US" dirty="0" smtClean="0"/>
              <a:t>of Pakistan largely depends on socialization and social connectedness, the new terms and new norms, including, social distance, quarantine, and social isolation </a:t>
            </a:r>
            <a:r>
              <a:rPr lang="en-US" dirty="0" smtClean="0"/>
              <a:t>apparently has a negative </a:t>
            </a:r>
            <a:r>
              <a:rPr lang="en-US" dirty="0" smtClean="0"/>
              <a:t>impact on the mental health of </a:t>
            </a:r>
            <a:r>
              <a:rPr lang="en-US" dirty="0" smtClean="0"/>
              <a:t>the people  </a:t>
            </a:r>
            <a:endParaRPr lang="en-US" dirty="0" smtClean="0">
              <a:cs typeface="Calibri"/>
            </a:endParaRPr>
          </a:p>
          <a:p>
            <a:pPr>
              <a:buFont typeface="Arial" pitchFamily="34" charset="0"/>
              <a:buChar char="•"/>
            </a:pPr>
            <a:endParaRPr lang="en-US" sz="1100" dirty="0" smtClean="0"/>
          </a:p>
          <a:p>
            <a:pPr>
              <a:buFont typeface="Arial" pitchFamily="34" charset="0"/>
              <a:buChar char="•"/>
            </a:pPr>
            <a:r>
              <a:rPr lang="en-US" dirty="0" smtClean="0"/>
              <a:t> In physical </a:t>
            </a:r>
            <a:r>
              <a:rPr lang="en-US" dirty="0" smtClean="0"/>
              <a:t>attending </a:t>
            </a:r>
            <a:r>
              <a:rPr lang="en-US" dirty="0" smtClean="0"/>
              <a:t>classes, </a:t>
            </a:r>
            <a:r>
              <a:rPr lang="en-US" dirty="0" smtClean="0"/>
              <a:t>students </a:t>
            </a:r>
            <a:r>
              <a:rPr lang="en-US" dirty="0" smtClean="0"/>
              <a:t>are getting chance </a:t>
            </a:r>
            <a:r>
              <a:rPr lang="en-US" dirty="0" smtClean="0"/>
              <a:t>to </a:t>
            </a:r>
            <a:r>
              <a:rPr lang="en-US" dirty="0" smtClean="0"/>
              <a:t>spend </a:t>
            </a:r>
            <a:r>
              <a:rPr lang="en-US" dirty="0" smtClean="0"/>
              <a:t>time with their friends and class fellows, </a:t>
            </a:r>
            <a:r>
              <a:rPr lang="en-US" dirty="0" smtClean="0"/>
              <a:t>also having face to face interaction and discussions </a:t>
            </a:r>
            <a:r>
              <a:rPr lang="en-US" dirty="0" smtClean="0"/>
              <a:t>with their </a:t>
            </a:r>
            <a:r>
              <a:rPr lang="en-US" dirty="0" smtClean="0"/>
              <a:t>teachers</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cs typeface="Calibri"/>
            </a:endParaRPr>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 xmlns:p14="http://schemas.microsoft.com/office/powerpoint/2010/main" val="2006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11">
            <a:extLst>
              <a:ext uri="{FF2B5EF4-FFF2-40B4-BE49-F238E27FC236}">
                <a16:creationId xmlns="" xmlns:a16="http://schemas.microsoft.com/office/drawing/2014/main" id="{F9721198-AE8F-42A1-B807-119ADF11F1B6}"/>
              </a:ext>
            </a:extLst>
          </p:cNvPr>
          <p:cNvSpPr txBox="1">
            <a:spLocks/>
          </p:cNvSpPr>
          <p:nvPr/>
        </p:nvSpPr>
        <p:spPr>
          <a:xfrm>
            <a:off x="2457146" y="2304543"/>
            <a:ext cx="1733854" cy="2877057"/>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100" b="1" dirty="0">
              <a:solidFill>
                <a:schemeClr val="tx1">
                  <a:lumMod val="95000"/>
                  <a:lumOff val="5000"/>
                </a:schemeClr>
              </a:solidFill>
              <a:latin typeface="+mj-lt"/>
              <a:cs typeface="Poppins SemiBold" panose="02000000000000000000" pitchFamily="2" charset="0"/>
            </a:endParaRPr>
          </a:p>
        </p:txBody>
      </p:sp>
      <p:sp>
        <p:nvSpPr>
          <p:cNvPr id="8" name="Текст 11">
            <a:extLst>
              <a:ext uri="{FF2B5EF4-FFF2-40B4-BE49-F238E27FC236}">
                <a16:creationId xmlns="" xmlns:a16="http://schemas.microsoft.com/office/drawing/2014/main" id="{985E6AE3-3629-4E43-B0F6-E72B12739850}"/>
              </a:ext>
            </a:extLst>
          </p:cNvPr>
          <p:cNvSpPr txBox="1">
            <a:spLocks/>
          </p:cNvSpPr>
          <p:nvPr/>
        </p:nvSpPr>
        <p:spPr>
          <a:xfrm>
            <a:off x="4438346" y="2304544"/>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200" b="1" dirty="0">
              <a:solidFill>
                <a:schemeClr val="tx1">
                  <a:lumMod val="50000"/>
                  <a:lumOff val="50000"/>
                </a:schemeClr>
              </a:solidFill>
              <a:latin typeface="+mj-lt"/>
              <a:cs typeface="Poppins" panose="02000000000000000000" pitchFamily="2" charset="0"/>
            </a:endParaRPr>
          </a:p>
        </p:txBody>
      </p:sp>
      <p:sp>
        <p:nvSpPr>
          <p:cNvPr id="9" name="Текст 11">
            <a:extLst>
              <a:ext uri="{FF2B5EF4-FFF2-40B4-BE49-F238E27FC236}">
                <a16:creationId xmlns="" xmlns:a16="http://schemas.microsoft.com/office/drawing/2014/main" id="{9CC668ED-9307-4BDF-A8DF-F6A9691E98EE}"/>
              </a:ext>
            </a:extLst>
          </p:cNvPr>
          <p:cNvSpPr txBox="1">
            <a:spLocks/>
          </p:cNvSpPr>
          <p:nvPr/>
        </p:nvSpPr>
        <p:spPr>
          <a:xfrm>
            <a:off x="6419546" y="2304544"/>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200" b="1" dirty="0">
              <a:solidFill>
                <a:schemeClr val="tx1">
                  <a:lumMod val="50000"/>
                  <a:lumOff val="50000"/>
                </a:schemeClr>
              </a:solidFill>
              <a:latin typeface="+mj-lt"/>
              <a:cs typeface="Poppins" panose="02000000000000000000" pitchFamily="2" charset="0"/>
            </a:endParaRPr>
          </a:p>
        </p:txBody>
      </p:sp>
      <p:sp>
        <p:nvSpPr>
          <p:cNvPr id="10" name="Текст 11">
            <a:extLst>
              <a:ext uri="{FF2B5EF4-FFF2-40B4-BE49-F238E27FC236}">
                <a16:creationId xmlns="" xmlns:a16="http://schemas.microsoft.com/office/drawing/2014/main" id="{B5E513F5-D2A0-4EB7-A22F-04CB0E2AB6A2}"/>
              </a:ext>
            </a:extLst>
          </p:cNvPr>
          <p:cNvSpPr txBox="1">
            <a:spLocks/>
          </p:cNvSpPr>
          <p:nvPr/>
        </p:nvSpPr>
        <p:spPr>
          <a:xfrm>
            <a:off x="8400746" y="2304544"/>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200" b="1" dirty="0">
              <a:solidFill>
                <a:schemeClr val="tx1">
                  <a:lumMod val="50000"/>
                  <a:lumOff val="50000"/>
                </a:schemeClr>
              </a:solidFill>
              <a:latin typeface="+mj-lt"/>
              <a:cs typeface="Poppins" panose="02000000000000000000" pitchFamily="2" charset="0"/>
            </a:endParaRPr>
          </a:p>
        </p:txBody>
      </p:sp>
      <p:sp>
        <p:nvSpPr>
          <p:cNvPr id="11" name="Подзаголовок 2">
            <a:extLst>
              <a:ext uri="{FF2B5EF4-FFF2-40B4-BE49-F238E27FC236}">
                <a16:creationId xmlns="" xmlns:a16="http://schemas.microsoft.com/office/drawing/2014/main" id="{C38BBD78-9554-471C-BBEE-BC53C8305D28}"/>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12" name="Rectangle 11"/>
          <p:cNvSpPr/>
          <p:nvPr/>
        </p:nvSpPr>
        <p:spPr>
          <a:xfrm>
            <a:off x="457200" y="762000"/>
            <a:ext cx="9677400" cy="7802136"/>
          </a:xfrm>
          <a:prstGeom prst="rect">
            <a:avLst/>
          </a:prstGeom>
        </p:spPr>
        <p:txBody>
          <a:bodyPr wrap="square">
            <a:spAutoFit/>
          </a:bodyPr>
          <a:lstStyle/>
          <a:p>
            <a:pPr algn="just"/>
            <a:endParaRPr lang="en-US" dirty="0" smtClean="0"/>
          </a:p>
          <a:p>
            <a:pPr algn="just">
              <a:buFont typeface="Arial" pitchFamily="34" charset="0"/>
              <a:buChar char="•"/>
            </a:pPr>
            <a:r>
              <a:rPr lang="en-US" dirty="0" smtClean="0"/>
              <a:t> </a:t>
            </a:r>
            <a:r>
              <a:rPr lang="en-US" dirty="0" err="1" smtClean="0"/>
              <a:t>Adnan</a:t>
            </a:r>
            <a:r>
              <a:rPr lang="en-US" dirty="0" smtClean="0"/>
              <a:t>, M., and Anwar, K (2020) in their study on online learning amid the COVID-19 pandemic: Students' perspectives, explored, in Pakistani society a vast majority of students does not have access of internet and are unable to get online education. Especially students belong to remote areas of Pakistan. Other issues related with online learning among students of Pakistan were lack of social interaction which was available in physically attending institutes, traditional class room teaching methods</a:t>
            </a:r>
            <a:r>
              <a:rPr lang="en-US" dirty="0" smtClean="0"/>
              <a:t>.</a:t>
            </a:r>
          </a:p>
          <a:p>
            <a:pPr algn="just">
              <a:buFont typeface="Arial" pitchFamily="34" charset="0"/>
              <a:buChar char="•"/>
            </a:pPr>
            <a:endParaRPr lang="en-US" dirty="0" smtClean="0"/>
          </a:p>
          <a:p>
            <a:pPr algn="just"/>
            <a:r>
              <a:rPr lang="en-US" b="1" dirty="0" smtClean="0"/>
              <a:t>Brief History of E learning or Distance learning in </a:t>
            </a:r>
            <a:r>
              <a:rPr lang="en-US" b="1" dirty="0" smtClean="0"/>
              <a:t>Pakistan</a:t>
            </a:r>
          </a:p>
          <a:p>
            <a:pPr algn="just"/>
            <a:endParaRPr lang="en-US" b="1" dirty="0" smtClean="0"/>
          </a:p>
          <a:p>
            <a:pPr algn="just">
              <a:buFont typeface="Arial" pitchFamily="34" charset="0"/>
              <a:buChar char="•"/>
            </a:pPr>
            <a:r>
              <a:rPr lang="en-US" dirty="0" smtClean="0"/>
              <a:t> The </a:t>
            </a:r>
            <a:r>
              <a:rPr lang="en-US" dirty="0" smtClean="0"/>
              <a:t>concept of E learning or distance learning is not new for the people of Pakistan the first online education program was </a:t>
            </a:r>
            <a:r>
              <a:rPr lang="en-US" dirty="0" err="1" smtClean="0"/>
              <a:t>Allama</a:t>
            </a:r>
            <a:r>
              <a:rPr lang="en-US" dirty="0" smtClean="0"/>
              <a:t> </a:t>
            </a:r>
            <a:r>
              <a:rPr lang="en-US" dirty="0" err="1" smtClean="0"/>
              <a:t>Iqbal</a:t>
            </a:r>
            <a:r>
              <a:rPr lang="en-US" dirty="0" smtClean="0"/>
              <a:t> Open University</a:t>
            </a:r>
            <a:r>
              <a:rPr lang="en-US" dirty="0" smtClean="0"/>
              <a:t>( 1947</a:t>
            </a:r>
            <a:r>
              <a:rPr lang="en-US" dirty="0" smtClean="0"/>
              <a:t>) and virtual university since (2002</a:t>
            </a:r>
            <a:r>
              <a:rPr lang="en-US" dirty="0" smtClean="0"/>
              <a:t>)</a:t>
            </a:r>
          </a:p>
          <a:p>
            <a:pPr algn="just">
              <a:buFont typeface="Arial" pitchFamily="34" charset="0"/>
              <a:buChar char="•"/>
            </a:pPr>
            <a:endParaRPr lang="en-US" dirty="0" smtClean="0"/>
          </a:p>
          <a:p>
            <a:pPr algn="just">
              <a:buFont typeface="Arial" pitchFamily="34" charset="0"/>
              <a:buChar char="•"/>
            </a:pPr>
            <a:r>
              <a:rPr lang="en-US" dirty="0" smtClean="0"/>
              <a:t> </a:t>
            </a:r>
            <a:r>
              <a:rPr lang="en-US" dirty="0" err="1" smtClean="0"/>
              <a:t>Allama</a:t>
            </a:r>
            <a:r>
              <a:rPr lang="en-US" dirty="0" smtClean="0"/>
              <a:t> </a:t>
            </a:r>
            <a:r>
              <a:rPr lang="en-US" dirty="0" err="1" smtClean="0"/>
              <a:t>Iqbal</a:t>
            </a:r>
            <a:r>
              <a:rPr lang="en-US" dirty="0" smtClean="0"/>
              <a:t> Open University is the second Open University in the world and first in Asia and Africa. </a:t>
            </a: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It, thus, speaks of the foresight of the policy-makers of that time. As these past years of AIOU have proved, Distance Education has opened up new opportunities for millions, particularly women, and supplemented the efforts of the federal and provincial governments in a big way and that too without becoming a burden on their resources.</a:t>
            </a:r>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endParaRPr lang="en-US" dirty="0" smtClean="0"/>
          </a:p>
          <a:p>
            <a:pPr algn="just">
              <a:buFont typeface="Arial" pitchFamily="34" charset="0"/>
              <a:buChar char="•"/>
            </a:pPr>
            <a:endParaRPr lang="en-US" dirty="0" smtClean="0"/>
          </a:p>
          <a:p>
            <a:pPr algn="just"/>
            <a:endParaRPr lang="en-US" b="1" dirty="0" smtClean="0"/>
          </a:p>
          <a:p>
            <a:pPr algn="just">
              <a:buFont typeface="Arial" pitchFamily="34" charset="0"/>
              <a:buChar char="•"/>
            </a:pPr>
            <a:endParaRPr lang="en-US" dirty="0" smtClean="0"/>
          </a:p>
          <a:p>
            <a:pPr algn="just">
              <a:buFont typeface="Arial" pitchFamily="34" charset="0"/>
              <a:buChar char="•"/>
            </a:pPr>
            <a:endParaRPr lang="en-US" b="1" dirty="0" smtClean="0"/>
          </a:p>
          <a:p>
            <a:pPr algn="just">
              <a:buFont typeface="Arial" pitchFamily="34" charset="0"/>
              <a:buChar char="•"/>
            </a:pPr>
            <a:endParaRPr lang="en-US" b="1" dirty="0"/>
          </a:p>
        </p:txBody>
      </p:sp>
      <p:sp>
        <p:nvSpPr>
          <p:cNvPr id="13" name="object 5"/>
          <p:cNvSpPr txBox="1"/>
          <p:nvPr/>
        </p:nvSpPr>
        <p:spPr>
          <a:xfrm>
            <a:off x="457200" y="304800"/>
            <a:ext cx="9677400" cy="382156"/>
          </a:xfrm>
          <a:prstGeom prst="rect">
            <a:avLst/>
          </a:prstGeom>
          <a:solidFill>
            <a:srgbClr val="F8B513"/>
          </a:solidFill>
        </p:spPr>
        <p:txBody>
          <a:bodyPr vert="horz" wrap="square" lIns="0" tIns="12700" rIns="0" bIns="0" rtlCol="0">
            <a:spAutoFit/>
          </a:bodyPr>
          <a:lstStyle/>
          <a:p>
            <a:pPr marL="12700">
              <a:lnSpc>
                <a:spcPct val="100000"/>
              </a:lnSpc>
              <a:spcBef>
                <a:spcPts val="100"/>
              </a:spcBef>
            </a:pPr>
            <a:r>
              <a:rPr lang="en-US" sz="2400" b="1" dirty="0" smtClean="0">
                <a:solidFill>
                  <a:schemeClr val="tx1">
                    <a:lumMod val="95000"/>
                    <a:lumOff val="5000"/>
                  </a:schemeClr>
                </a:solidFill>
                <a:latin typeface="Calibri"/>
                <a:cs typeface="Calibri"/>
              </a:rPr>
              <a:t>Literature Review </a:t>
            </a:r>
            <a:endParaRPr sz="2400" dirty="0">
              <a:solidFill>
                <a:schemeClr val="tx1">
                  <a:lumMod val="95000"/>
                  <a:lumOff val="5000"/>
                </a:schemeClr>
              </a:solidFill>
              <a:latin typeface="Calibri"/>
              <a:cs typeface="Calibri"/>
            </a:endParaRPr>
          </a:p>
        </p:txBody>
      </p:sp>
    </p:spTree>
    <p:extLst>
      <p:ext uri="{BB962C8B-B14F-4D97-AF65-F5344CB8AC3E}">
        <p14:creationId xmlns="" xmlns:p14="http://schemas.microsoft.com/office/powerpoint/2010/main" val="28874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nodePh="1">
                                  <p:stCondLst>
                                    <p:cond delay="0"/>
                                  </p:stCondLst>
                                  <p:endCondLst>
                                    <p:cond evt="begin" delay="0">
                                      <p:tn val="10"/>
                                    </p:cond>
                                  </p:end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nodePh="1">
                                  <p:stCondLst>
                                    <p:cond delay="0"/>
                                  </p:stCondLst>
                                  <p:endCondLst>
                                    <p:cond evt="begin" delay="0">
                                      <p:tn val="20"/>
                                    </p:cond>
                                  </p:end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2">
            <a:extLst>
              <a:ext uri="{FF2B5EF4-FFF2-40B4-BE49-F238E27FC236}">
                <a16:creationId xmlns="" xmlns:a16="http://schemas.microsoft.com/office/drawing/2014/main" id="{D0DC69AF-FC38-4391-B824-386AC6D7CDB9}"/>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8" name="TextBox 7"/>
          <p:cNvSpPr txBox="1"/>
          <p:nvPr/>
        </p:nvSpPr>
        <p:spPr>
          <a:xfrm>
            <a:off x="533400" y="1219200"/>
            <a:ext cx="9525000" cy="4431983"/>
          </a:xfrm>
          <a:prstGeom prst="rect">
            <a:avLst/>
          </a:prstGeom>
          <a:noFill/>
        </p:spPr>
        <p:txBody>
          <a:bodyPr wrap="square" rtlCol="0">
            <a:spAutoFit/>
          </a:bodyPr>
          <a:lstStyle/>
          <a:p>
            <a:pPr>
              <a:buFont typeface="Arial" pitchFamily="34" charset="0"/>
              <a:buChar char="•"/>
            </a:pPr>
            <a:r>
              <a:rPr lang="en-US" dirty="0" smtClean="0"/>
              <a:t>  Usefulness </a:t>
            </a:r>
            <a:r>
              <a:rPr lang="en-US" dirty="0" smtClean="0"/>
              <a:t>of e learning could not be denied but no one can finally assure that the E learning program will be successful for students (I. A. </a:t>
            </a:r>
            <a:r>
              <a:rPr lang="en-US" dirty="0" err="1" smtClean="0"/>
              <a:t>Qureshi</a:t>
            </a:r>
            <a:r>
              <a:rPr lang="en-US" dirty="0" smtClean="0"/>
              <a:t> et al, 2012). This situation is specially prevailing among developing Countries; one of among them is Pakistan, where the students are not ready to get its benefits</a:t>
            </a:r>
            <a:r>
              <a:rPr lang="en-US" dirty="0" smtClean="0"/>
              <a:t>.</a:t>
            </a:r>
          </a:p>
          <a:p>
            <a:pPr>
              <a:buFont typeface="Arial" pitchFamily="34" charset="0"/>
              <a:buChar char="•"/>
            </a:pPr>
            <a:endParaRPr lang="en-US" dirty="0" smtClean="0"/>
          </a:p>
          <a:p>
            <a:pPr algn="just">
              <a:spcAft>
                <a:spcPts val="1800"/>
              </a:spcAft>
              <a:buFont typeface="Arial" pitchFamily="34" charset="0"/>
              <a:buChar char="•"/>
            </a:pPr>
            <a:r>
              <a:rPr lang="en-US" dirty="0" smtClean="0"/>
              <a:t> The </a:t>
            </a:r>
            <a:r>
              <a:rPr lang="en-US" dirty="0" smtClean="0"/>
              <a:t>virtual University  of Pakistan was established 2002 by the Government of </a:t>
            </a:r>
            <a:r>
              <a:rPr lang="en-US" b="1" dirty="0" smtClean="0"/>
              <a:t>Pakistan</a:t>
            </a:r>
            <a:r>
              <a:rPr lang="en-US" dirty="0" smtClean="0"/>
              <a:t> to promote distance education in modern information and communication technologies. </a:t>
            </a:r>
          </a:p>
          <a:p>
            <a:pPr algn="just">
              <a:spcAft>
                <a:spcPts val="1800"/>
              </a:spcAft>
              <a:buFont typeface="Arial" pitchFamily="34" charset="0"/>
              <a:buChar char="•"/>
            </a:pPr>
            <a:r>
              <a:rPr lang="en-US" dirty="0" smtClean="0"/>
              <a:t> </a:t>
            </a:r>
            <a:r>
              <a:rPr lang="en-US" dirty="0" smtClean="0"/>
              <a:t>Virtual </a:t>
            </a:r>
            <a:r>
              <a:rPr lang="en-US" dirty="0" smtClean="0"/>
              <a:t>University  uses a combination of video lectures, reading material, audio/video tutorials and on-line interaction (e-class rooms) for imparting knowledge. However, it follows a very formal assessment and evaluation system in the same fashion as used in any conventional higher education institution (HEI).</a:t>
            </a:r>
          </a:p>
          <a:p>
            <a:pPr algn="just">
              <a:spcAft>
                <a:spcPts val="1800"/>
              </a:spcAft>
              <a:buFont typeface="Arial" pitchFamily="34" charset="0"/>
              <a:buChar char="•"/>
            </a:pPr>
            <a:r>
              <a:rPr lang="en-US" b="1" dirty="0" smtClean="0"/>
              <a:t> More </a:t>
            </a:r>
            <a:r>
              <a:rPr lang="en-US" b="1" dirty="0" smtClean="0"/>
              <a:t>than 190 campuses of the University across Pakistan provide its students a great opportunity to participate in academic activities </a:t>
            </a:r>
            <a:r>
              <a:rPr lang="en-US" dirty="0" smtClean="0"/>
              <a:t>Although, the University observes the semester system, its students have complete flexibility to study at their own convenience, pace and </a:t>
            </a:r>
            <a:r>
              <a:rPr lang="en-US" dirty="0" smtClean="0"/>
              <a:t>place</a:t>
            </a:r>
            <a:endParaRPr lang="en-US" dirty="0" smtClean="0"/>
          </a:p>
        </p:txBody>
      </p:sp>
      <p:sp>
        <p:nvSpPr>
          <p:cNvPr id="9" name="object 5"/>
          <p:cNvSpPr txBox="1"/>
          <p:nvPr/>
        </p:nvSpPr>
        <p:spPr>
          <a:xfrm>
            <a:off x="457200" y="457200"/>
            <a:ext cx="9677400" cy="382156"/>
          </a:xfrm>
          <a:prstGeom prst="rect">
            <a:avLst/>
          </a:prstGeom>
          <a:noFill/>
        </p:spPr>
        <p:txBody>
          <a:bodyPr vert="horz" wrap="square" lIns="0" tIns="12700" rIns="0" bIns="0" rtlCol="0">
            <a:spAutoFit/>
          </a:bodyPr>
          <a:lstStyle/>
          <a:p>
            <a:pPr marL="12700">
              <a:lnSpc>
                <a:spcPct val="100000"/>
              </a:lnSpc>
              <a:spcBef>
                <a:spcPts val="100"/>
              </a:spcBef>
            </a:pPr>
            <a:r>
              <a:rPr lang="en-US" sz="2400" b="1" dirty="0" smtClean="0">
                <a:solidFill>
                  <a:schemeClr val="tx1">
                    <a:lumMod val="95000"/>
                    <a:lumOff val="5000"/>
                  </a:schemeClr>
                </a:solidFill>
                <a:latin typeface="Calibri"/>
                <a:cs typeface="Calibri"/>
              </a:rPr>
              <a:t>Literature Review </a:t>
            </a:r>
            <a:r>
              <a:rPr lang="en-US" b="1" dirty="0" smtClean="0">
                <a:solidFill>
                  <a:schemeClr val="tx1">
                    <a:lumMod val="95000"/>
                    <a:lumOff val="5000"/>
                  </a:schemeClr>
                </a:solidFill>
                <a:latin typeface="Calibri"/>
                <a:cs typeface="Calibri"/>
              </a:rPr>
              <a:t>Continued </a:t>
            </a:r>
            <a:endParaRPr dirty="0">
              <a:solidFill>
                <a:schemeClr val="tx1">
                  <a:lumMod val="95000"/>
                  <a:lumOff val="5000"/>
                </a:schemeClr>
              </a:solidFill>
              <a:latin typeface="Calibri"/>
              <a:cs typeface="Calibri"/>
            </a:endParaRPr>
          </a:p>
        </p:txBody>
      </p:sp>
    </p:spTree>
    <p:extLst>
      <p:ext uri="{BB962C8B-B14F-4D97-AF65-F5344CB8AC3E}">
        <p14:creationId xmlns="" xmlns:p14="http://schemas.microsoft.com/office/powerpoint/2010/main" val="10298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475C7135-0D40-4E87-965D-823676172696}"/>
              </a:ext>
            </a:extLst>
          </p:cNvPr>
          <p:cNvSpPr txBox="1"/>
          <p:nvPr/>
        </p:nvSpPr>
        <p:spPr>
          <a:xfrm>
            <a:off x="381000" y="545068"/>
            <a:ext cx="2209800" cy="369332"/>
          </a:xfrm>
          <a:prstGeom prst="rect">
            <a:avLst/>
          </a:prstGeom>
          <a:solidFill>
            <a:srgbClr val="F8B513"/>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dirty="0" smtClean="0"/>
              <a:t>Method</a:t>
            </a:r>
            <a:endParaRPr sz="2400" dirty="0"/>
          </a:p>
        </p:txBody>
      </p:sp>
      <p:sp>
        <p:nvSpPr>
          <p:cNvPr id="8" name="Текст 11">
            <a:extLst>
              <a:ext uri="{FF2B5EF4-FFF2-40B4-BE49-F238E27FC236}">
                <a16:creationId xmlns="" xmlns:a16="http://schemas.microsoft.com/office/drawing/2014/main" id="{4C5EFE2F-0B21-49BA-92E6-D18BCC50D1E4}"/>
              </a:ext>
            </a:extLst>
          </p:cNvPr>
          <p:cNvSpPr txBox="1">
            <a:spLocks/>
          </p:cNvSpPr>
          <p:nvPr/>
        </p:nvSpPr>
        <p:spPr>
          <a:xfrm>
            <a:off x="4876800" y="2362200"/>
            <a:ext cx="457200"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endParaRPr lang="en-US" sz="1200" dirty="0">
              <a:solidFill>
                <a:srgbClr val="F8B513"/>
              </a:solidFill>
              <a:latin typeface="+mj-lt"/>
              <a:cs typeface="Poppins" panose="02000000000000000000" pitchFamily="2" charset="0"/>
            </a:endParaRPr>
          </a:p>
        </p:txBody>
      </p:sp>
      <p:sp>
        <p:nvSpPr>
          <p:cNvPr id="10" name="Текст 11">
            <a:extLst>
              <a:ext uri="{FF2B5EF4-FFF2-40B4-BE49-F238E27FC236}">
                <a16:creationId xmlns="" xmlns:a16="http://schemas.microsoft.com/office/drawing/2014/main" id="{D5DC83B0-508A-4D01-AE7C-9DBB7A9168DE}"/>
              </a:ext>
            </a:extLst>
          </p:cNvPr>
          <p:cNvSpPr txBox="1">
            <a:spLocks/>
          </p:cNvSpPr>
          <p:nvPr/>
        </p:nvSpPr>
        <p:spPr>
          <a:xfrm>
            <a:off x="4876800" y="4648200"/>
            <a:ext cx="457200"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endParaRPr lang="en-US" sz="1200" dirty="0">
              <a:solidFill>
                <a:srgbClr val="F8B513"/>
              </a:solidFill>
              <a:latin typeface="+mj-lt"/>
              <a:cs typeface="Poppins" panose="02000000000000000000" pitchFamily="2" charset="0"/>
            </a:endParaRPr>
          </a:p>
        </p:txBody>
      </p:sp>
      <p:sp>
        <p:nvSpPr>
          <p:cNvPr id="11" name="Подзаголовок 2">
            <a:extLst>
              <a:ext uri="{FF2B5EF4-FFF2-40B4-BE49-F238E27FC236}">
                <a16:creationId xmlns="" xmlns:a16="http://schemas.microsoft.com/office/drawing/2014/main" id="{609E1215-40CD-484D-BF20-EF232FC4D6BD}"/>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16" name="object 14">
            <a:extLst>
              <a:ext uri="{FF2B5EF4-FFF2-40B4-BE49-F238E27FC236}">
                <a16:creationId xmlns="" xmlns:a16="http://schemas.microsoft.com/office/drawing/2014/main" id="{85465E9A-4444-47CC-94F6-7D919C408506}"/>
              </a:ext>
            </a:extLst>
          </p:cNvPr>
          <p:cNvSpPr/>
          <p:nvPr/>
        </p:nvSpPr>
        <p:spPr>
          <a:xfrm>
            <a:off x="762000" y="1447800"/>
            <a:ext cx="1356901" cy="990600"/>
          </a:xfrm>
          <a:custGeom>
            <a:avLst/>
            <a:gdLst/>
            <a:ahLst/>
            <a:cxnLst/>
            <a:rect l="l" t="t" r="r" b="b"/>
            <a:pathLst>
              <a:path w="3542029" h="3644900">
                <a:moveTo>
                  <a:pt x="3541572" y="3644900"/>
                </a:moveTo>
                <a:lnTo>
                  <a:pt x="0" y="3644900"/>
                </a:lnTo>
                <a:lnTo>
                  <a:pt x="0" y="0"/>
                </a:lnTo>
                <a:lnTo>
                  <a:pt x="3541572" y="0"/>
                </a:lnTo>
                <a:lnTo>
                  <a:pt x="3541572" y="3644900"/>
                </a:lnTo>
                <a:close/>
              </a:path>
            </a:pathLst>
          </a:custGeom>
          <a:solidFill>
            <a:schemeClr val="bg1">
              <a:lumMod val="85000"/>
            </a:schemeClr>
          </a:solidFill>
          <a:ln w="6781">
            <a:noFill/>
          </a:ln>
        </p:spPr>
        <p:txBody>
          <a:bodyPr wrap="square" lIns="0" tIns="0" rIns="0" bIns="0" rtlCol="0" anchor="ctr"/>
          <a:lstStyle/>
          <a:p>
            <a:pPr algn="ctr"/>
            <a:r>
              <a:rPr lang="en-US" dirty="0">
                <a:latin typeface="Calibri"/>
                <a:cs typeface="Calibri"/>
              </a:rPr>
              <a:t>Picture</a:t>
            </a:r>
            <a:endParaRPr lang="ru-RU" dirty="0">
              <a:latin typeface="Calibri"/>
              <a:cs typeface="Calibri"/>
            </a:endParaRPr>
          </a:p>
        </p:txBody>
      </p:sp>
      <p:sp>
        <p:nvSpPr>
          <p:cNvPr id="20" name="Rectangle 19"/>
          <p:cNvSpPr/>
          <p:nvPr/>
        </p:nvSpPr>
        <p:spPr>
          <a:xfrm>
            <a:off x="2819400" y="152400"/>
            <a:ext cx="7467600" cy="6463308"/>
          </a:xfrm>
          <a:prstGeom prst="rect">
            <a:avLst/>
          </a:prstGeom>
        </p:spPr>
        <p:txBody>
          <a:bodyPr wrap="square">
            <a:spAutoFit/>
          </a:bodyPr>
          <a:lstStyle/>
          <a:p>
            <a:pPr algn="just">
              <a:buFont typeface="Arial" pitchFamily="34" charset="0"/>
              <a:buChar char="•"/>
            </a:pPr>
            <a:r>
              <a:rPr lang="en-US" dirty="0" smtClean="0"/>
              <a:t> For </a:t>
            </a:r>
            <a:r>
              <a:rPr lang="en-US" dirty="0" smtClean="0"/>
              <a:t>present study phenomenology type of qualitative method was used, in order to collect the data about subject’s feelings and experiences related with on line learning</a:t>
            </a:r>
            <a:r>
              <a:rPr lang="en-US" dirty="0" smtClean="0"/>
              <a:t>.</a:t>
            </a:r>
          </a:p>
          <a:p>
            <a:pPr algn="just"/>
            <a:endParaRPr lang="en-US" dirty="0" smtClean="0"/>
          </a:p>
          <a:p>
            <a:pPr algn="just">
              <a:buFont typeface="Arial" pitchFamily="34" charset="0"/>
              <a:buChar char="•"/>
            </a:pPr>
            <a:r>
              <a:rPr lang="en-US" dirty="0" smtClean="0"/>
              <a:t> The purpose of this research methodology is to reach at an explanation and a nature of a typical </a:t>
            </a:r>
            <a:r>
              <a:rPr lang="en-US" dirty="0" smtClean="0"/>
              <a:t>phenomenon</a:t>
            </a:r>
          </a:p>
          <a:p>
            <a:pPr algn="just">
              <a:buFont typeface="Arial" pitchFamily="34" charset="0"/>
              <a:buChar char="•"/>
            </a:pPr>
            <a:endParaRPr lang="en-US" dirty="0" smtClean="0"/>
          </a:p>
          <a:p>
            <a:pPr algn="just">
              <a:buFont typeface="Arial" pitchFamily="34" charset="0"/>
              <a:buChar char="•"/>
            </a:pPr>
            <a:r>
              <a:rPr lang="en-US" dirty="0" smtClean="0"/>
              <a:t> It is related with the </a:t>
            </a:r>
            <a:r>
              <a:rPr lang="en-US" dirty="0" smtClean="0"/>
              <a:t>person’s </a:t>
            </a:r>
            <a:r>
              <a:rPr lang="en-US" dirty="0" smtClean="0"/>
              <a:t>own observation, and perception of an event that is totally opposite to the situation present person’s </a:t>
            </a:r>
            <a:r>
              <a:rPr lang="en-US" dirty="0" smtClean="0"/>
              <a:t>outside</a:t>
            </a:r>
          </a:p>
          <a:p>
            <a:pPr algn="just">
              <a:buFont typeface="Arial" pitchFamily="34" charset="0"/>
              <a:buChar char="•"/>
            </a:pPr>
            <a:endParaRPr lang="en-US" dirty="0" smtClean="0"/>
          </a:p>
          <a:p>
            <a:pPr algn="just">
              <a:buFont typeface="Arial" pitchFamily="34" charset="0"/>
              <a:buChar char="•"/>
            </a:pPr>
            <a:r>
              <a:rPr lang="en-US" dirty="0" smtClean="0"/>
              <a:t>Each research subject has an equal freedom to express his/or her unique experiences of existing </a:t>
            </a:r>
            <a:r>
              <a:rPr lang="en-US" dirty="0" smtClean="0"/>
              <a:t>situation</a:t>
            </a:r>
          </a:p>
          <a:p>
            <a:pPr algn="just"/>
            <a:endParaRPr lang="en-US" dirty="0" smtClean="0"/>
          </a:p>
          <a:p>
            <a:pPr algn="just">
              <a:buFont typeface="Arial" pitchFamily="34" charset="0"/>
              <a:buChar char="•"/>
            </a:pPr>
            <a:r>
              <a:rPr lang="en-US" dirty="0" smtClean="0"/>
              <a:t> For each experience, which subject experience, researcher tries to find the meaning of </a:t>
            </a:r>
            <a:r>
              <a:rPr lang="en-US" dirty="0" smtClean="0"/>
              <a:t>it</a:t>
            </a:r>
          </a:p>
          <a:p>
            <a:pPr algn="just">
              <a:buFont typeface="Arial" pitchFamily="34" charset="0"/>
              <a:buChar char="•"/>
            </a:pPr>
            <a:endParaRPr lang="en-US" dirty="0" smtClean="0"/>
          </a:p>
          <a:p>
            <a:pPr algn="just">
              <a:buFont typeface="Arial" pitchFamily="34" charset="0"/>
              <a:buChar char="•"/>
            </a:pPr>
            <a:r>
              <a:rPr lang="en-US" dirty="0" smtClean="0"/>
              <a:t> Data was collected through unstructured interview, and previous studies were also documented. Interviews were conducted thorough telephone due to the physical unavailability of the subjects according to the Government policies of restricted physical </a:t>
            </a:r>
            <a:r>
              <a:rPr lang="en-US" dirty="0" smtClean="0"/>
              <a:t>contact</a:t>
            </a:r>
          </a:p>
          <a:p>
            <a:pPr algn="just">
              <a:buFont typeface="Arial" pitchFamily="34" charset="0"/>
              <a:buChar char="•"/>
            </a:pPr>
            <a:endParaRPr lang="en-US" dirty="0" smtClean="0"/>
          </a:p>
          <a:p>
            <a:pPr algn="just">
              <a:buFont typeface="Arial" pitchFamily="34" charset="0"/>
              <a:buChar char="•"/>
            </a:pPr>
            <a:r>
              <a:rPr lang="en-US" dirty="0" smtClean="0"/>
              <a:t> The purposive sampling technique was used for data collection for getting research subjects </a:t>
            </a:r>
            <a:r>
              <a:rPr lang="en-US" dirty="0" smtClean="0"/>
              <a:t>indicators</a:t>
            </a:r>
            <a:endParaRPr lang="en-US" dirty="0"/>
          </a:p>
        </p:txBody>
      </p:sp>
      <p:pic>
        <p:nvPicPr>
          <p:cNvPr id="3074" name="Picture 2" descr="C:\Users\OWNER\Desktop\download - Copy.jpg"/>
          <p:cNvPicPr>
            <a:picLocks noChangeAspect="1" noChangeArrowheads="1"/>
          </p:cNvPicPr>
          <p:nvPr/>
        </p:nvPicPr>
        <p:blipFill>
          <a:blip r:embed="rId2" cstate="print"/>
          <a:srcRect/>
          <a:stretch>
            <a:fillRect/>
          </a:stretch>
        </p:blipFill>
        <p:spPr bwMode="auto">
          <a:xfrm>
            <a:off x="304800" y="1371600"/>
            <a:ext cx="2305050" cy="2514600"/>
          </a:xfrm>
          <a:prstGeom prst="rect">
            <a:avLst/>
          </a:prstGeom>
          <a:noFill/>
        </p:spPr>
      </p:pic>
    </p:spTree>
    <p:extLst>
      <p:ext uri="{BB962C8B-B14F-4D97-AF65-F5344CB8AC3E}">
        <p14:creationId xmlns="" xmlns:p14="http://schemas.microsoft.com/office/powerpoint/2010/main" val="35064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11">
            <a:extLst>
              <a:ext uri="{FF2B5EF4-FFF2-40B4-BE49-F238E27FC236}">
                <a16:creationId xmlns="" xmlns:a16="http://schemas.microsoft.com/office/drawing/2014/main" id="{1F0EB44F-B1CC-4423-8AD0-0BD4454A1355}"/>
              </a:ext>
            </a:extLst>
          </p:cNvPr>
          <p:cNvSpPr txBox="1">
            <a:spLocks/>
          </p:cNvSpPr>
          <p:nvPr/>
        </p:nvSpPr>
        <p:spPr>
          <a:xfrm>
            <a:off x="475946" y="2304544"/>
            <a:ext cx="1733854"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3200" dirty="0">
              <a:solidFill>
                <a:srgbClr val="F8B513"/>
              </a:solidFill>
              <a:latin typeface="+mj-lt"/>
              <a:ea typeface="Lato Heavy" panose="020F0502020204030203" pitchFamily="34" charset="0"/>
              <a:cs typeface="Lato Heavy" panose="020F0502020204030203" pitchFamily="34" charset="0"/>
            </a:endParaRPr>
          </a:p>
        </p:txBody>
      </p:sp>
      <p:sp>
        <p:nvSpPr>
          <p:cNvPr id="10" name="Текст 11">
            <a:extLst>
              <a:ext uri="{FF2B5EF4-FFF2-40B4-BE49-F238E27FC236}">
                <a16:creationId xmlns="" xmlns:a16="http://schemas.microsoft.com/office/drawing/2014/main" id="{923FA211-019D-4A3E-A3A8-8E00D408DBBC}"/>
              </a:ext>
            </a:extLst>
          </p:cNvPr>
          <p:cNvSpPr txBox="1">
            <a:spLocks/>
          </p:cNvSpPr>
          <p:nvPr/>
        </p:nvSpPr>
        <p:spPr>
          <a:xfrm>
            <a:off x="4438346" y="2304544"/>
            <a:ext cx="1733854"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3200" dirty="0">
              <a:solidFill>
                <a:srgbClr val="F8B513"/>
              </a:solidFill>
              <a:latin typeface="+mj-lt"/>
              <a:ea typeface="Lato Heavy" panose="020F0502020204030203" pitchFamily="34" charset="0"/>
              <a:cs typeface="Lato Heavy" panose="020F0502020204030203" pitchFamily="34" charset="0"/>
            </a:endParaRPr>
          </a:p>
        </p:txBody>
      </p:sp>
      <p:sp>
        <p:nvSpPr>
          <p:cNvPr id="11" name="Текст 11">
            <a:extLst>
              <a:ext uri="{FF2B5EF4-FFF2-40B4-BE49-F238E27FC236}">
                <a16:creationId xmlns="" xmlns:a16="http://schemas.microsoft.com/office/drawing/2014/main" id="{F4C1B955-7862-4F79-B4E4-06C5FC5FBF6A}"/>
              </a:ext>
            </a:extLst>
          </p:cNvPr>
          <p:cNvSpPr txBox="1">
            <a:spLocks/>
          </p:cNvSpPr>
          <p:nvPr/>
        </p:nvSpPr>
        <p:spPr>
          <a:xfrm>
            <a:off x="6419546" y="2304544"/>
            <a:ext cx="1733854"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3200" dirty="0">
              <a:solidFill>
                <a:srgbClr val="F8B513"/>
              </a:solidFill>
              <a:latin typeface="+mj-lt"/>
              <a:ea typeface="Lato Heavy" panose="020F0502020204030203" pitchFamily="34" charset="0"/>
              <a:cs typeface="Lato Heavy" panose="020F0502020204030203" pitchFamily="34" charset="0"/>
            </a:endParaRPr>
          </a:p>
        </p:txBody>
      </p:sp>
      <p:sp>
        <p:nvSpPr>
          <p:cNvPr id="12" name="Текст 11">
            <a:extLst>
              <a:ext uri="{FF2B5EF4-FFF2-40B4-BE49-F238E27FC236}">
                <a16:creationId xmlns="" xmlns:a16="http://schemas.microsoft.com/office/drawing/2014/main" id="{2B63A124-0935-42B7-9E30-08E24445B471}"/>
              </a:ext>
            </a:extLst>
          </p:cNvPr>
          <p:cNvSpPr txBox="1">
            <a:spLocks/>
          </p:cNvSpPr>
          <p:nvPr/>
        </p:nvSpPr>
        <p:spPr>
          <a:xfrm>
            <a:off x="8400746" y="2304544"/>
            <a:ext cx="1733854" cy="627736"/>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dirty="0">
              <a:solidFill>
                <a:srgbClr val="F8B513"/>
              </a:solidFill>
              <a:latin typeface="+mj-lt"/>
              <a:ea typeface="Lato Heavy" panose="020F0502020204030203" pitchFamily="34" charset="0"/>
              <a:cs typeface="Lato Heavy" panose="020F0502020204030203" pitchFamily="34" charset="0"/>
            </a:endParaRPr>
          </a:p>
        </p:txBody>
      </p:sp>
      <p:sp>
        <p:nvSpPr>
          <p:cNvPr id="14" name="Текст 11">
            <a:extLst>
              <a:ext uri="{FF2B5EF4-FFF2-40B4-BE49-F238E27FC236}">
                <a16:creationId xmlns="" xmlns:a16="http://schemas.microsoft.com/office/drawing/2014/main" id="{9FB0BDB7-58D1-4324-88D6-014FB6A87E2F}"/>
              </a:ext>
            </a:extLst>
          </p:cNvPr>
          <p:cNvSpPr txBox="1">
            <a:spLocks/>
          </p:cNvSpPr>
          <p:nvPr/>
        </p:nvSpPr>
        <p:spPr>
          <a:xfrm>
            <a:off x="475946" y="3581401"/>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200" b="1" dirty="0">
              <a:solidFill>
                <a:schemeClr val="tx1">
                  <a:lumMod val="50000"/>
                  <a:lumOff val="50000"/>
                </a:schemeClr>
              </a:solidFill>
              <a:latin typeface="+mj-lt"/>
              <a:cs typeface="Poppins" panose="02000000000000000000" pitchFamily="2" charset="0"/>
            </a:endParaRPr>
          </a:p>
        </p:txBody>
      </p:sp>
      <p:sp>
        <p:nvSpPr>
          <p:cNvPr id="15" name="Текст 11">
            <a:extLst>
              <a:ext uri="{FF2B5EF4-FFF2-40B4-BE49-F238E27FC236}">
                <a16:creationId xmlns="" xmlns:a16="http://schemas.microsoft.com/office/drawing/2014/main" id="{9D61A274-C6E9-44A7-B98A-0FA143AAD5BB}"/>
              </a:ext>
            </a:extLst>
          </p:cNvPr>
          <p:cNvSpPr txBox="1">
            <a:spLocks/>
          </p:cNvSpPr>
          <p:nvPr/>
        </p:nvSpPr>
        <p:spPr>
          <a:xfrm>
            <a:off x="2438400" y="3505200"/>
            <a:ext cx="1733854" cy="2877057"/>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100" b="1" dirty="0">
              <a:solidFill>
                <a:schemeClr val="tx1">
                  <a:lumMod val="95000"/>
                  <a:lumOff val="5000"/>
                </a:schemeClr>
              </a:solidFill>
              <a:latin typeface="+mj-lt"/>
              <a:cs typeface="Poppins SemiBold" panose="02000000000000000000" pitchFamily="2" charset="0"/>
            </a:endParaRPr>
          </a:p>
        </p:txBody>
      </p:sp>
      <p:sp>
        <p:nvSpPr>
          <p:cNvPr id="16" name="Текст 11">
            <a:extLst>
              <a:ext uri="{FF2B5EF4-FFF2-40B4-BE49-F238E27FC236}">
                <a16:creationId xmlns="" xmlns:a16="http://schemas.microsoft.com/office/drawing/2014/main" id="{3EE3D8AF-C0CD-41E5-A072-8B14AC580B38}"/>
              </a:ext>
            </a:extLst>
          </p:cNvPr>
          <p:cNvSpPr txBox="1">
            <a:spLocks/>
          </p:cNvSpPr>
          <p:nvPr/>
        </p:nvSpPr>
        <p:spPr>
          <a:xfrm>
            <a:off x="4438346" y="2438400"/>
            <a:ext cx="2724454" cy="3669183"/>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dirty="0" smtClean="0">
                <a:solidFill>
                  <a:schemeClr val="tx1">
                    <a:lumMod val="50000"/>
                    <a:lumOff val="50000"/>
                  </a:schemeClr>
                </a:solidFill>
                <a:latin typeface="+mj-lt"/>
                <a:ea typeface="Karla" pitchFamily="2" charset="0"/>
                <a:cs typeface="Poppins" panose="02000000000000000000" pitchFamily="2" charset="0"/>
              </a:rPr>
              <a:t>.</a:t>
            </a:r>
            <a:endParaRPr lang="en-US" sz="1200" b="1" dirty="0">
              <a:solidFill>
                <a:schemeClr val="tx1">
                  <a:lumMod val="50000"/>
                  <a:lumOff val="50000"/>
                </a:schemeClr>
              </a:solidFill>
              <a:latin typeface="+mj-lt"/>
              <a:cs typeface="Poppins" panose="02000000000000000000" pitchFamily="2" charset="0"/>
            </a:endParaRPr>
          </a:p>
        </p:txBody>
      </p:sp>
      <p:sp>
        <p:nvSpPr>
          <p:cNvPr id="17" name="Текст 11">
            <a:extLst>
              <a:ext uri="{FF2B5EF4-FFF2-40B4-BE49-F238E27FC236}">
                <a16:creationId xmlns="" xmlns:a16="http://schemas.microsoft.com/office/drawing/2014/main" id="{890E77D6-FA7D-4806-80B1-A4B638F49985}"/>
              </a:ext>
            </a:extLst>
          </p:cNvPr>
          <p:cNvSpPr txBox="1">
            <a:spLocks/>
          </p:cNvSpPr>
          <p:nvPr/>
        </p:nvSpPr>
        <p:spPr>
          <a:xfrm>
            <a:off x="6419546" y="3581401"/>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spc="90" dirty="0" smtClean="0">
                <a:solidFill>
                  <a:schemeClr val="tx1">
                    <a:lumMod val="50000"/>
                    <a:lumOff val="50000"/>
                  </a:schemeClr>
                </a:solidFill>
                <a:latin typeface="+mj-lt"/>
                <a:ea typeface="Karla" pitchFamily="2" charset="0"/>
                <a:cs typeface="Poppins" panose="02000000000000000000" pitchFamily="2" charset="0"/>
              </a:rPr>
              <a:t>.</a:t>
            </a:r>
            <a:endParaRPr lang="en-US" sz="1200" b="1" dirty="0">
              <a:solidFill>
                <a:schemeClr val="tx1">
                  <a:lumMod val="50000"/>
                  <a:lumOff val="50000"/>
                </a:schemeClr>
              </a:solidFill>
              <a:latin typeface="+mj-lt"/>
              <a:cs typeface="Poppins" panose="02000000000000000000" pitchFamily="2" charset="0"/>
            </a:endParaRPr>
          </a:p>
        </p:txBody>
      </p:sp>
      <p:sp>
        <p:nvSpPr>
          <p:cNvPr id="18" name="Текст 11">
            <a:extLst>
              <a:ext uri="{FF2B5EF4-FFF2-40B4-BE49-F238E27FC236}">
                <a16:creationId xmlns="" xmlns:a16="http://schemas.microsoft.com/office/drawing/2014/main" id="{34D02C5B-5A3C-4325-9DB4-DAF57726FAF2}"/>
              </a:ext>
            </a:extLst>
          </p:cNvPr>
          <p:cNvSpPr txBox="1">
            <a:spLocks/>
          </p:cNvSpPr>
          <p:nvPr/>
        </p:nvSpPr>
        <p:spPr>
          <a:xfrm>
            <a:off x="8400746" y="3581401"/>
            <a:ext cx="1733854" cy="252618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200" b="1" dirty="0">
              <a:solidFill>
                <a:schemeClr val="tx1">
                  <a:lumMod val="50000"/>
                  <a:lumOff val="50000"/>
                </a:schemeClr>
              </a:solidFill>
              <a:latin typeface="+mj-lt"/>
              <a:cs typeface="Poppins" panose="02000000000000000000" pitchFamily="2" charset="0"/>
            </a:endParaRPr>
          </a:p>
        </p:txBody>
      </p:sp>
      <p:sp>
        <p:nvSpPr>
          <p:cNvPr id="28" name="Подзаголовок 2">
            <a:extLst>
              <a:ext uri="{FF2B5EF4-FFF2-40B4-BE49-F238E27FC236}">
                <a16:creationId xmlns="" xmlns:a16="http://schemas.microsoft.com/office/drawing/2014/main" id="{C1348E9F-01EC-48C0-AC9C-1E3C35BF8489}"/>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26" name="Rectangle 25"/>
          <p:cNvSpPr/>
          <p:nvPr/>
        </p:nvSpPr>
        <p:spPr>
          <a:xfrm>
            <a:off x="838200" y="1210270"/>
            <a:ext cx="9067800" cy="923330"/>
          </a:xfrm>
          <a:prstGeom prst="rect">
            <a:avLst/>
          </a:prstGeom>
        </p:spPr>
        <p:txBody>
          <a:bodyPr wrap="square">
            <a:spAutoFit/>
          </a:bodyPr>
          <a:lstStyle/>
          <a:p>
            <a:pPr algn="just"/>
            <a:r>
              <a:rPr lang="en-US" dirty="0" smtClean="0"/>
              <a:t>Sample </a:t>
            </a:r>
            <a:r>
              <a:rPr lang="en-US" dirty="0" smtClean="0"/>
              <a:t>of the study comprised 50 undergraduate students, studying in second semester at Department of Psychology, University of Sindh, Jamshoro. Among them 25 were male students and 25 were female students. </a:t>
            </a:r>
            <a:endParaRPr lang="en-US" dirty="0"/>
          </a:p>
        </p:txBody>
      </p:sp>
      <p:pic>
        <p:nvPicPr>
          <p:cNvPr id="4098" name="Picture 2" descr="C:\Users\OWNER\Desktop\1594726164-online-classes-20200714 - Copy.jpg"/>
          <p:cNvPicPr>
            <a:picLocks noChangeAspect="1" noChangeArrowheads="1"/>
          </p:cNvPicPr>
          <p:nvPr/>
        </p:nvPicPr>
        <p:blipFill>
          <a:blip r:embed="rId3" cstate="print"/>
          <a:srcRect/>
          <a:stretch>
            <a:fillRect/>
          </a:stretch>
        </p:blipFill>
        <p:spPr bwMode="auto">
          <a:xfrm>
            <a:off x="2133600" y="2438400"/>
            <a:ext cx="6324600" cy="3200400"/>
          </a:xfrm>
          <a:prstGeom prst="rect">
            <a:avLst/>
          </a:prstGeom>
          <a:noFill/>
        </p:spPr>
      </p:pic>
    </p:spTree>
    <p:extLst>
      <p:ext uri="{BB962C8B-B14F-4D97-AF65-F5344CB8AC3E}">
        <p14:creationId xmlns="" xmlns:p14="http://schemas.microsoft.com/office/powerpoint/2010/main" val="31124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nodePh="1">
                                  <p:stCondLst>
                                    <p:cond delay="0"/>
                                  </p:stCondLst>
                                  <p:endCondLst>
                                    <p:cond evt="begin" delay="0">
                                      <p:tn val="15"/>
                                    </p:cond>
                                  </p:end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nodePh="1">
                                  <p:stCondLst>
                                    <p:cond delay="0"/>
                                  </p:stCondLst>
                                  <p:endCondLst>
                                    <p:cond evt="begin" delay="0">
                                      <p:tn val="20"/>
                                    </p:cond>
                                  </p:end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nodePh="1">
                                  <p:stCondLst>
                                    <p:cond delay="0"/>
                                  </p:stCondLst>
                                  <p:endCondLst>
                                    <p:cond evt="begin" delay="0">
                                      <p:tn val="25"/>
                                    </p:cond>
                                  </p:end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nodePh="1">
                                  <p:stCondLst>
                                    <p:cond delay="0"/>
                                  </p:stCondLst>
                                  <p:endCondLst>
                                    <p:cond evt="begin" delay="0">
                                      <p:tn val="30"/>
                                    </p:cond>
                                  </p:end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down)">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down)">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nodePh="1">
                                  <p:stCondLst>
                                    <p:cond delay="0"/>
                                  </p:stCondLst>
                                  <p:endCondLst>
                                    <p:cond evt="begin" delay="0">
                                      <p:tn val="45"/>
                                    </p:cond>
                                  </p:end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down)">
                                      <p:cBhvr>
                                        <p:cTn id="47" dur="5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475C7135-0D40-4E87-965D-823676172696}"/>
              </a:ext>
            </a:extLst>
          </p:cNvPr>
          <p:cNvSpPr txBox="1"/>
          <p:nvPr/>
        </p:nvSpPr>
        <p:spPr>
          <a:xfrm>
            <a:off x="381000" y="228600"/>
            <a:ext cx="9906000" cy="369332"/>
          </a:xfrm>
          <a:prstGeom prst="rect">
            <a:avLst/>
          </a:prstGeom>
          <a:solidFill>
            <a:srgbClr val="F8B513"/>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spc="0" dirty="0" smtClean="0"/>
              <a:t>Results</a:t>
            </a:r>
            <a:endParaRPr sz="2400" spc="0" dirty="0"/>
          </a:p>
        </p:txBody>
      </p:sp>
      <p:sp>
        <p:nvSpPr>
          <p:cNvPr id="28" name="Подзаголовок 2">
            <a:extLst>
              <a:ext uri="{FF2B5EF4-FFF2-40B4-BE49-F238E27FC236}">
                <a16:creationId xmlns="" xmlns:a16="http://schemas.microsoft.com/office/drawing/2014/main" id="{8B3F1776-2644-408C-8A9A-97DFB0DE5D46}"/>
              </a:ext>
            </a:extLst>
          </p:cNvPr>
          <p:cNvSpPr txBox="1">
            <a:spLocks/>
          </p:cNvSpPr>
          <p:nvPr/>
        </p:nvSpPr>
        <p:spPr>
          <a:xfrm>
            <a:off x="457200" y="4663913"/>
            <a:ext cx="2893827"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29" name="Подзаголовок 2">
            <a:extLst>
              <a:ext uri="{FF2B5EF4-FFF2-40B4-BE49-F238E27FC236}">
                <a16:creationId xmlns="" xmlns:a16="http://schemas.microsoft.com/office/drawing/2014/main" id="{5EB64E94-057B-4CEF-8DBC-37B5588EF316}"/>
              </a:ext>
            </a:extLst>
          </p:cNvPr>
          <p:cNvSpPr txBox="1">
            <a:spLocks/>
          </p:cNvSpPr>
          <p:nvPr/>
        </p:nvSpPr>
        <p:spPr>
          <a:xfrm>
            <a:off x="3859694" y="4663913"/>
            <a:ext cx="2893828"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30" name="Подзаголовок 2">
            <a:extLst>
              <a:ext uri="{FF2B5EF4-FFF2-40B4-BE49-F238E27FC236}">
                <a16:creationId xmlns="" xmlns:a16="http://schemas.microsoft.com/office/drawing/2014/main" id="{44CAF94C-E775-48EA-85CC-8436FC92FE4D}"/>
              </a:ext>
            </a:extLst>
          </p:cNvPr>
          <p:cNvSpPr txBox="1">
            <a:spLocks/>
          </p:cNvSpPr>
          <p:nvPr/>
        </p:nvSpPr>
        <p:spPr>
          <a:xfrm>
            <a:off x="7262189" y="4663913"/>
            <a:ext cx="2893829"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37" name="Подзаголовок 2">
            <a:extLst>
              <a:ext uri="{FF2B5EF4-FFF2-40B4-BE49-F238E27FC236}">
                <a16:creationId xmlns="" xmlns:a16="http://schemas.microsoft.com/office/drawing/2014/main" id="{1B2D8D64-D3CD-4C26-A7D5-3236FF75575F}"/>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10" name="Rectangle 9"/>
          <p:cNvSpPr/>
          <p:nvPr/>
        </p:nvSpPr>
        <p:spPr>
          <a:xfrm>
            <a:off x="304800" y="838200"/>
            <a:ext cx="10058400" cy="5909310"/>
          </a:xfrm>
          <a:prstGeom prst="rect">
            <a:avLst/>
          </a:prstGeom>
        </p:spPr>
        <p:txBody>
          <a:bodyPr wrap="square">
            <a:spAutoFit/>
          </a:bodyPr>
          <a:lstStyle/>
          <a:p>
            <a:pPr algn="just">
              <a:buFont typeface="Arial" pitchFamily="34" charset="0"/>
              <a:buChar char="•"/>
            </a:pPr>
            <a:r>
              <a:rPr lang="en-US" dirty="0" smtClean="0"/>
              <a:t>The present study conducted on 50 university undergraduate students to explore the psychological impact of online learning during covid-19.</a:t>
            </a:r>
          </a:p>
          <a:p>
            <a:pPr algn="just">
              <a:buFont typeface="Arial" pitchFamily="34" charset="0"/>
              <a:buChar char="•"/>
            </a:pPr>
            <a:r>
              <a:rPr lang="en-US" dirty="0" smtClean="0"/>
              <a:t> Results revealed that among 50 students were experiencing social isolation, and were severely missing their conventional class room socialization.</a:t>
            </a:r>
          </a:p>
          <a:p>
            <a:pPr algn="just">
              <a:buFont typeface="Arial" pitchFamily="34" charset="0"/>
              <a:buChar char="•"/>
            </a:pPr>
            <a:r>
              <a:rPr lang="en-US" dirty="0" smtClean="0"/>
              <a:t> The remaining sample of the study were belong to remote areas and were not able to avail the facility of online learning because unavailability or very slow internet connectivity issue. </a:t>
            </a:r>
          </a:p>
          <a:p>
            <a:pPr algn="just">
              <a:buFont typeface="Arial" pitchFamily="34" charset="0"/>
              <a:buChar char="•"/>
            </a:pPr>
            <a:r>
              <a:rPr lang="en-US" dirty="0" smtClean="0"/>
              <a:t>Besides other relevant issues related with the online learning (</a:t>
            </a:r>
            <a:r>
              <a:rPr lang="en-US" dirty="0" err="1" smtClean="0"/>
              <a:t>Mailizar</a:t>
            </a:r>
            <a:r>
              <a:rPr lang="en-US" dirty="0" smtClean="0"/>
              <a:t>, </a:t>
            </a:r>
            <a:r>
              <a:rPr lang="en-US" dirty="0" err="1" smtClean="0"/>
              <a:t>Almanthari</a:t>
            </a:r>
            <a:r>
              <a:rPr lang="en-US" dirty="0" smtClean="0"/>
              <a:t>, </a:t>
            </a:r>
            <a:r>
              <a:rPr lang="en-US" dirty="0" err="1" smtClean="0"/>
              <a:t>Maulina</a:t>
            </a:r>
            <a:r>
              <a:rPr lang="en-US" dirty="0" smtClean="0"/>
              <a:t>, &amp; Bruce, 2020).</a:t>
            </a:r>
          </a:p>
          <a:p>
            <a:pPr algn="just">
              <a:buFont typeface="Arial" pitchFamily="34" charset="0"/>
              <a:buChar char="•"/>
            </a:pPr>
            <a:r>
              <a:rPr lang="en-US" dirty="0" smtClean="0"/>
              <a:t>Restrict socialization as a mean of precautionary measure developed psychological issues among students.</a:t>
            </a:r>
          </a:p>
          <a:p>
            <a:pPr algn="just">
              <a:buFont typeface="Arial" pitchFamily="34" charset="0"/>
              <a:buChar char="•"/>
            </a:pPr>
            <a:r>
              <a:rPr lang="en-US" dirty="0" smtClean="0"/>
              <a:t> After the restriction of physical contact due to prevalence of covid-19 all educational institutes of Pakistan were closed on 27 </a:t>
            </a:r>
            <a:r>
              <a:rPr lang="en-US" dirty="0" err="1" smtClean="0"/>
              <a:t>th</a:t>
            </a:r>
            <a:r>
              <a:rPr lang="en-US" dirty="0" smtClean="0"/>
              <a:t> March.</a:t>
            </a:r>
          </a:p>
          <a:p>
            <a:pPr algn="just">
              <a:buFont typeface="Arial" pitchFamily="34" charset="0"/>
              <a:buChar char="•"/>
            </a:pPr>
            <a:r>
              <a:rPr lang="en-US" dirty="0" smtClean="0"/>
              <a:t> After a long absence of academic activities the university teachers and students raised the demands of online learning. </a:t>
            </a:r>
          </a:p>
          <a:p>
            <a:pPr algn="just">
              <a:buFont typeface="Arial" pitchFamily="34" charset="0"/>
              <a:buChar char="•"/>
            </a:pPr>
            <a:r>
              <a:rPr lang="en-US" dirty="0" smtClean="0"/>
              <a:t>The higher education commission of Pakistan at the end of May 2020 has directed all Universities and accredited institutions with sufficient resources to start online classes.</a:t>
            </a:r>
          </a:p>
          <a:p>
            <a:pPr algn="just">
              <a:buFont typeface="Arial" pitchFamily="34" charset="0"/>
              <a:buChar char="•"/>
            </a:pPr>
            <a:r>
              <a:rPr lang="en-US" dirty="0" smtClean="0"/>
              <a:t> In order to reduce any chance of compromise on education HEC officially announce to start online classes with learning management system (LMS). Present research was aimed to explore the psychological impact of online learning among University undergraduates.</a:t>
            </a:r>
          </a:p>
          <a:p>
            <a:pPr algn="just">
              <a:buFont typeface="Arial" pitchFamily="34" charset="0"/>
              <a:buChar char="•"/>
            </a:pPr>
            <a:r>
              <a:rPr lang="en-US" dirty="0" smtClean="0"/>
              <a:t> Results of the study revealed the main psychological impact of online learning was lack of socialization among university undergraduates.</a:t>
            </a:r>
            <a:endParaRPr lang="en-US" dirty="0"/>
          </a:p>
        </p:txBody>
      </p:sp>
    </p:spTree>
    <p:extLst>
      <p:ext uri="{BB962C8B-B14F-4D97-AF65-F5344CB8AC3E}">
        <p14:creationId xmlns="" xmlns:p14="http://schemas.microsoft.com/office/powerpoint/2010/main" val="15973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wipe(up)">
                                      <p:cBhvr>
                                        <p:cTn id="7" dur="4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4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4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475C7135-0D40-4E87-965D-823676172696}"/>
              </a:ext>
            </a:extLst>
          </p:cNvPr>
          <p:cNvSpPr txBox="1"/>
          <p:nvPr/>
        </p:nvSpPr>
        <p:spPr>
          <a:xfrm>
            <a:off x="381000" y="304800"/>
            <a:ext cx="10210800" cy="369332"/>
          </a:xfrm>
          <a:prstGeom prst="rect">
            <a:avLst/>
          </a:prstGeom>
          <a:solidFill>
            <a:srgbClr val="F8B513"/>
          </a:solidFill>
        </p:spPr>
        <p:txBody>
          <a:bodyPr vert="horz" wrap="square" lIns="0" tIns="0" rIns="0" bIns="0" rtlCol="0">
            <a:spAutoFit/>
          </a:bodyPr>
          <a:lstStyle>
            <a:defPPr>
              <a:defRPr lang="ru-RU"/>
            </a:defPPr>
            <a:lvl1pPr>
              <a:lnSpc>
                <a:spcPct val="100000"/>
              </a:lnSpc>
              <a:defRPr sz="4000" b="1" spc="204">
                <a:solidFill>
                  <a:schemeClr val="tx1">
                    <a:lumMod val="95000"/>
                    <a:lumOff val="5000"/>
                  </a:schemeClr>
                </a:solidFill>
                <a:latin typeface="Calibri"/>
                <a:cs typeface="Calibri"/>
              </a:defRPr>
            </a:lvl1pPr>
          </a:lstStyle>
          <a:p>
            <a:r>
              <a:rPr lang="en-US" sz="2400" dirty="0" smtClean="0"/>
              <a:t>Discussion</a:t>
            </a:r>
            <a:endParaRPr lang="en-US" sz="2400" dirty="0"/>
          </a:p>
        </p:txBody>
      </p:sp>
      <p:sp>
        <p:nvSpPr>
          <p:cNvPr id="28" name="Подзаголовок 2">
            <a:extLst>
              <a:ext uri="{FF2B5EF4-FFF2-40B4-BE49-F238E27FC236}">
                <a16:creationId xmlns="" xmlns:a16="http://schemas.microsoft.com/office/drawing/2014/main" id="{8B3F1776-2644-408C-8A9A-97DFB0DE5D46}"/>
              </a:ext>
            </a:extLst>
          </p:cNvPr>
          <p:cNvSpPr txBox="1">
            <a:spLocks/>
          </p:cNvSpPr>
          <p:nvPr/>
        </p:nvSpPr>
        <p:spPr>
          <a:xfrm>
            <a:off x="457201" y="3012811"/>
            <a:ext cx="2438400"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15" name="Подзаголовок 2">
            <a:extLst>
              <a:ext uri="{FF2B5EF4-FFF2-40B4-BE49-F238E27FC236}">
                <a16:creationId xmlns="" xmlns:a16="http://schemas.microsoft.com/office/drawing/2014/main" id="{0794BFC9-2C35-449C-8723-5430A1AA9F46}"/>
              </a:ext>
            </a:extLst>
          </p:cNvPr>
          <p:cNvSpPr txBox="1">
            <a:spLocks/>
          </p:cNvSpPr>
          <p:nvPr/>
        </p:nvSpPr>
        <p:spPr>
          <a:xfrm>
            <a:off x="4152901" y="3012811"/>
            <a:ext cx="2438400"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16" name="Подзаголовок 2">
            <a:extLst>
              <a:ext uri="{FF2B5EF4-FFF2-40B4-BE49-F238E27FC236}">
                <a16:creationId xmlns="" xmlns:a16="http://schemas.microsoft.com/office/drawing/2014/main" id="{5300D51C-3CD9-4156-92E2-8CB342CEB114}"/>
              </a:ext>
            </a:extLst>
          </p:cNvPr>
          <p:cNvSpPr txBox="1">
            <a:spLocks/>
          </p:cNvSpPr>
          <p:nvPr/>
        </p:nvSpPr>
        <p:spPr>
          <a:xfrm>
            <a:off x="7848600" y="3012811"/>
            <a:ext cx="2438400" cy="140232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200" dirty="0">
              <a:solidFill>
                <a:schemeClr val="tx1">
                  <a:lumMod val="50000"/>
                  <a:lumOff val="50000"/>
                </a:schemeClr>
              </a:solidFill>
              <a:latin typeface="+mj-lt"/>
              <a:ea typeface="Karla" pitchFamily="2" charset="0"/>
              <a:cs typeface="Poppins SemiBold" panose="02000000000000000000" pitchFamily="2" charset="0"/>
            </a:endParaRPr>
          </a:p>
        </p:txBody>
      </p:sp>
      <p:sp>
        <p:nvSpPr>
          <p:cNvPr id="17" name="Подзаголовок 2">
            <a:extLst>
              <a:ext uri="{FF2B5EF4-FFF2-40B4-BE49-F238E27FC236}">
                <a16:creationId xmlns="" xmlns:a16="http://schemas.microsoft.com/office/drawing/2014/main" id="{E9259FB6-0FAB-4006-B448-0985F88C5942}"/>
              </a:ext>
            </a:extLst>
          </p:cNvPr>
          <p:cNvSpPr txBox="1">
            <a:spLocks/>
          </p:cNvSpPr>
          <p:nvPr/>
        </p:nvSpPr>
        <p:spPr>
          <a:xfrm>
            <a:off x="464457" y="6443436"/>
            <a:ext cx="9695544" cy="122464"/>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ru-RU" sz="1000" dirty="0">
                <a:solidFill>
                  <a:schemeClr val="bg1">
                    <a:lumMod val="65000"/>
                  </a:schemeClr>
                </a:solidFill>
                <a:latin typeface="Poppins" panose="02000000000000000000" pitchFamily="2" charset="0"/>
                <a:cs typeface="Poppins" panose="02000000000000000000" pitchFamily="2" charset="0"/>
              </a:rPr>
              <a:t>* Сноски </a:t>
            </a:r>
            <a:r>
              <a:rPr lang="en-US" sz="1000" dirty="0">
                <a:solidFill>
                  <a:schemeClr val="bg1">
                    <a:lumMod val="65000"/>
                  </a:schemeClr>
                </a:solidFill>
                <a:latin typeface="Poppins" panose="02000000000000000000" pitchFamily="2" charset="0"/>
                <a:cs typeface="Poppins" panose="02000000000000000000" pitchFamily="2" charset="0"/>
              </a:rPr>
              <a:t>/ </a:t>
            </a:r>
            <a:r>
              <a:rPr lang="ru-RU" sz="1000" dirty="0">
                <a:solidFill>
                  <a:schemeClr val="bg1">
                    <a:lumMod val="65000"/>
                  </a:schemeClr>
                </a:solidFill>
                <a:latin typeface="Poppins" panose="02000000000000000000" pitchFamily="2" charset="0"/>
                <a:cs typeface="Poppins" panose="02000000000000000000" pitchFamily="2" charset="0"/>
              </a:rPr>
              <a:t>ссылки и т.п.</a:t>
            </a:r>
            <a:endParaRPr lang="en-US" sz="1000" dirty="0">
              <a:solidFill>
                <a:schemeClr val="bg1">
                  <a:lumMod val="65000"/>
                </a:schemeClr>
              </a:solidFill>
              <a:latin typeface="Poppins" panose="02000000000000000000" pitchFamily="2" charset="0"/>
              <a:cs typeface="Poppins" panose="02000000000000000000" pitchFamily="2" charset="0"/>
            </a:endParaRPr>
          </a:p>
        </p:txBody>
      </p:sp>
      <p:sp>
        <p:nvSpPr>
          <p:cNvPr id="11" name="Rectangle 10"/>
          <p:cNvSpPr/>
          <p:nvPr/>
        </p:nvSpPr>
        <p:spPr>
          <a:xfrm>
            <a:off x="304800" y="838200"/>
            <a:ext cx="10134600" cy="5632311"/>
          </a:xfrm>
          <a:prstGeom prst="rect">
            <a:avLst/>
          </a:prstGeom>
        </p:spPr>
        <p:txBody>
          <a:bodyPr wrap="square">
            <a:spAutoFit/>
          </a:bodyPr>
          <a:lstStyle/>
          <a:p>
            <a:pPr algn="just">
              <a:buFont typeface="Arial" pitchFamily="34" charset="0"/>
              <a:buChar char="•"/>
            </a:pPr>
            <a:r>
              <a:rPr lang="en-US" dirty="0" smtClean="0"/>
              <a:t> The </a:t>
            </a:r>
            <a:r>
              <a:rPr lang="en-US" dirty="0" smtClean="0"/>
              <a:t>psychological negative  impact of lack of socialization as a result of online learning among students of Sindh, Pakistan is not surprising. Like other Asian countries Pakistani society believes in </a:t>
            </a:r>
            <a:r>
              <a:rPr lang="en-US" dirty="0" smtClean="0"/>
              <a:t>collectivism</a:t>
            </a:r>
          </a:p>
          <a:p>
            <a:pPr algn="just"/>
            <a:endParaRPr lang="en-US" dirty="0" smtClean="0"/>
          </a:p>
          <a:p>
            <a:pPr algn="just">
              <a:buFont typeface="Arial" pitchFamily="34" charset="0"/>
              <a:buChar char="•"/>
            </a:pPr>
            <a:r>
              <a:rPr lang="en-US" dirty="0" smtClean="0"/>
              <a:t> Socialization is the best hobby of the people of Pakistan. Students develop their socialization skills during their academic years with class fellow, friends, and </a:t>
            </a:r>
            <a:r>
              <a:rPr lang="en-US" dirty="0" smtClean="0"/>
              <a:t>teachers</a:t>
            </a:r>
          </a:p>
          <a:p>
            <a:pPr algn="just">
              <a:buFont typeface="Arial" pitchFamily="34" charset="0"/>
              <a:buChar char="•"/>
            </a:pPr>
            <a:endParaRPr lang="en-US" dirty="0" smtClean="0"/>
          </a:p>
          <a:p>
            <a:pPr algn="just">
              <a:buFont typeface="Arial" pitchFamily="34" charset="0"/>
              <a:buChar char="•"/>
            </a:pPr>
            <a:r>
              <a:rPr lang="en-US" dirty="0" smtClean="0"/>
              <a:t> The absence of conventional class room socialization is not possible in online learning. In Online learning there is no chance of sharing feelings, thoughts, and problems with friends, and teachers. (Britt, 2006</a:t>
            </a:r>
            <a:r>
              <a:rPr lang="en-US" dirty="0" smtClean="0"/>
              <a:t>)</a:t>
            </a:r>
          </a:p>
          <a:p>
            <a:pPr algn="just">
              <a:buFont typeface="Arial" pitchFamily="34" charset="0"/>
              <a:buChar char="•"/>
            </a:pPr>
            <a:endParaRPr lang="en-US" dirty="0" smtClean="0"/>
          </a:p>
          <a:p>
            <a:pPr algn="just">
              <a:buFont typeface="Arial" pitchFamily="34" charset="0"/>
              <a:buChar char="•"/>
            </a:pPr>
            <a:r>
              <a:rPr lang="en-US" dirty="0" smtClean="0"/>
              <a:t> Educational </a:t>
            </a:r>
            <a:r>
              <a:rPr lang="en-US" dirty="0" smtClean="0"/>
              <a:t>institutes provides a facilitates students for socialization and give a plat form for the catharsis of their personal life problems by sharing with their class fellows, friends, and teachers (Niess, M.L.,2015) </a:t>
            </a:r>
            <a:endParaRPr lang="en-US" dirty="0" smtClean="0"/>
          </a:p>
          <a:p>
            <a:pPr algn="just"/>
            <a:endParaRPr lang="en-US" dirty="0" smtClean="0"/>
          </a:p>
          <a:p>
            <a:pPr algn="just">
              <a:buFont typeface="Arial" pitchFamily="34" charset="0"/>
              <a:buChar char="•"/>
            </a:pPr>
            <a:r>
              <a:rPr lang="en-US" dirty="0" smtClean="0"/>
              <a:t> Results </a:t>
            </a:r>
            <a:r>
              <a:rPr lang="en-US" dirty="0" smtClean="0"/>
              <a:t>discovered the frustration among students having lack of access to internet connections. </a:t>
            </a:r>
          </a:p>
          <a:p>
            <a:pPr algn="just">
              <a:buFont typeface="Arial" pitchFamily="34" charset="0"/>
              <a:buChar char="•"/>
            </a:pPr>
            <a:r>
              <a:rPr lang="en-US" dirty="0" smtClean="0"/>
              <a:t> The </a:t>
            </a:r>
            <a:r>
              <a:rPr lang="en-US" dirty="0" smtClean="0"/>
              <a:t>students living in rural areas of Sindh, Pakistan are specially facing the issues of internet facility and connectivity problems where long load shedding of electricity is </a:t>
            </a:r>
            <a:r>
              <a:rPr lang="en-US" dirty="0" smtClean="0"/>
              <a:t>common </a:t>
            </a:r>
          </a:p>
          <a:p>
            <a:pPr algn="just">
              <a:buFont typeface="Arial" pitchFamily="34" charset="0"/>
              <a:buChar char="•"/>
            </a:pPr>
            <a:endParaRPr lang="en-US" dirty="0" smtClean="0"/>
          </a:p>
          <a:p>
            <a:pPr algn="just">
              <a:buFont typeface="Arial" pitchFamily="34" charset="0"/>
              <a:buChar char="•"/>
            </a:pPr>
            <a:r>
              <a:rPr lang="en-US" dirty="0" smtClean="0"/>
              <a:t> Previous studies conducted in the same line of research also support the results of present study. Zhong, (2020) finds the absence of internet connectivity at educational institutes and students living in remote areas where there is no internet or even absence of electricity were the main cause of frustration among students. </a:t>
            </a:r>
            <a:endParaRPr lang="en-US" dirty="0"/>
          </a:p>
        </p:txBody>
      </p:sp>
    </p:spTree>
    <p:extLst>
      <p:ext uri="{BB962C8B-B14F-4D97-AF65-F5344CB8AC3E}">
        <p14:creationId xmlns="" xmlns:p14="http://schemas.microsoft.com/office/powerpoint/2010/main" val="4079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wipe(up)">
                                      <p:cBhvr>
                                        <p:cTn id="7" dur="4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4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4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6" grpId="0"/>
      <p:bldP spid="17" grpId="0"/>
    </p:bld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TM03457503[[fn=Цитаты]]</Template>
  <TotalTime>1274</TotalTime>
  <Words>1986</Words>
  <Application>Microsoft Office PowerPoint</Application>
  <PresentationFormat>Custom</PresentationFormat>
  <Paragraphs>148</Paragraphs>
  <Slides>13</Slides>
  <Notes>6</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Тема Office</vt:lpstr>
      <vt:lpstr>Slide 1</vt:lpstr>
      <vt:lpstr>Slide 2</vt:lpstr>
      <vt:lpstr>Slide 3</vt:lpstr>
      <vt:lpstr>Slide 4</vt:lpstr>
      <vt:lpstr>Slide 5</vt:lpstr>
      <vt:lpstr>Slide 6</vt:lpstr>
      <vt:lpstr>Slide 7</vt:lpstr>
      <vt:lpstr>Slide 8</vt:lpstr>
      <vt:lpstr>Slide 9</vt:lpstr>
      <vt:lpstr>The less chance of communication with teachers or instructors is also a relevant issue of online learning.   Aqeel., et al (2020) in their study on, “The Influence of Illness Perception, Anxiety and Depression Disorders on Students Mental Health during COVID-19 Outbreak in Pakistan: A Web Based Cross-Sectional Survey”. Findings of survey of 500 University students of Pakistan suggest students were facing the symptom of mild to severe anxiety and depression.   Researches suggest in their study to high educational authorities of Pakistan, there is an urgent need for ongoing clinical examination and management to address psychological disorders</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estars_presentation_layout</dc:title>
  <dc:creator>Maria</dc:creator>
  <cp:lastModifiedBy>OWNER</cp:lastModifiedBy>
  <cp:revision>155</cp:revision>
  <dcterms:created xsi:type="dcterms:W3CDTF">2018-10-15T10:26:57Z</dcterms:created>
  <dcterms:modified xsi:type="dcterms:W3CDTF">2020-12-01T05:56:53Z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2018-10-15T00:00:00Z</vt:filetime>
  </property>
  <property fmtid="{D5CDD505-2E9C-101B-9397-08002B2CF9AE}" pid="3" name="Creator">
    <vt:lpwstr>Adobe Illustrator CC 2015 (Macintosh)</vt:lpwstr>
  </property>
  <property fmtid="{D5CDD505-2E9C-101B-9397-08002B2CF9AE}" pid="4" name="LastSaved">
    <vt:filetime>2018-10-15T00:00:00Z</vt:filetime>
  </property>
</Properties>
</file>